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rels" ContentType="application/vnd.openxmlformats-package.relationships+xml"/>
  <Default Extension="vml" ContentType="application/vnd.openxmlformats-officedocument.vmlDrawing"/>
  <Default Extension="gif" ContentType="image/gif"/>
  <Default Extension="mov"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embeddings/oleObject10.bin" ContentType="application/vnd.openxmlformats-officedocument.oleObject"/>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embeddings/oleObject11.bin" ContentType="application/vnd.openxmlformats-officedocument.oleObject"/>
  <Override PartName="/ppt/embeddings/oleObject12.bin" ContentType="application/vnd.openxmlformats-officedocument.oleObject"/>
  <Override PartName="/ppt/embeddings/oleObject13.bin" ContentType="application/vnd.openxmlformats-officedocument.oleObject"/>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5"/>
  </p:notesMasterIdLst>
  <p:sldIdLst>
    <p:sldId id="295" r:id="rId2"/>
    <p:sldId id="292" r:id="rId3"/>
    <p:sldId id="324" r:id="rId4"/>
    <p:sldId id="325" r:id="rId5"/>
    <p:sldId id="271" r:id="rId6"/>
    <p:sldId id="331" r:id="rId7"/>
    <p:sldId id="306" r:id="rId8"/>
    <p:sldId id="308" r:id="rId9"/>
    <p:sldId id="309" r:id="rId10"/>
    <p:sldId id="321" r:id="rId11"/>
    <p:sldId id="326" r:id="rId12"/>
    <p:sldId id="276" r:id="rId13"/>
    <p:sldId id="322" r:id="rId14"/>
    <p:sldId id="327" r:id="rId15"/>
    <p:sldId id="281" r:id="rId16"/>
    <p:sldId id="282" r:id="rId17"/>
    <p:sldId id="313" r:id="rId18"/>
    <p:sldId id="310" r:id="rId19"/>
    <p:sldId id="312" r:id="rId20"/>
    <p:sldId id="315" r:id="rId21"/>
    <p:sldId id="258" r:id="rId22"/>
    <p:sldId id="332" r:id="rId23"/>
    <p:sldId id="334" r:id="rId24"/>
    <p:sldId id="263" r:id="rId25"/>
    <p:sldId id="266" r:id="rId26"/>
    <p:sldId id="267" r:id="rId27"/>
    <p:sldId id="316" r:id="rId28"/>
    <p:sldId id="335" r:id="rId29"/>
    <p:sldId id="302" r:id="rId30"/>
    <p:sldId id="304" r:id="rId31"/>
    <p:sldId id="336" r:id="rId32"/>
    <p:sldId id="256" r:id="rId33"/>
    <p:sldId id="262" r:id="rId34"/>
    <p:sldId id="264" r:id="rId35"/>
    <p:sldId id="265" r:id="rId36"/>
    <p:sldId id="333" r:id="rId37"/>
    <p:sldId id="299" r:id="rId38"/>
    <p:sldId id="337" r:id="rId39"/>
    <p:sldId id="300" r:id="rId40"/>
    <p:sldId id="338" r:id="rId41"/>
    <p:sldId id="301" r:id="rId42"/>
    <p:sldId id="269" r:id="rId43"/>
    <p:sldId id="297" r:id="rId44"/>
    <p:sldId id="323" r:id="rId45"/>
    <p:sldId id="307" r:id="rId46"/>
    <p:sldId id="270" r:id="rId47"/>
    <p:sldId id="283" r:id="rId48"/>
    <p:sldId id="290" r:id="rId49"/>
    <p:sldId id="314" r:id="rId50"/>
    <p:sldId id="272" r:id="rId51"/>
    <p:sldId id="275" r:id="rId52"/>
    <p:sldId id="311" r:id="rId53"/>
    <p:sldId id="259" r:id="rId54"/>
    <p:sldId id="289" r:id="rId55"/>
    <p:sldId id="288" r:id="rId56"/>
    <p:sldId id="291" r:id="rId57"/>
    <p:sldId id="260" r:id="rId58"/>
    <p:sldId id="320" r:id="rId59"/>
    <p:sldId id="257" r:id="rId60"/>
    <p:sldId id="303" r:id="rId61"/>
    <p:sldId id="305" r:id="rId62"/>
    <p:sldId id="273" r:id="rId63"/>
    <p:sldId id="261" r:id="rId6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4E4"/>
    <a:srgbClr val="ECE2DF"/>
    <a:srgbClr val="FFF9EB"/>
    <a:srgbClr val="FFF6E8"/>
    <a:srgbClr val="FFF3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654" autoAdjust="0"/>
    <p:restoredTop sz="87047" autoAdjust="0"/>
  </p:normalViewPr>
  <p:slideViewPr>
    <p:cSldViewPr snapToGrid="0" snapToObjects="1">
      <p:cViewPr>
        <p:scale>
          <a:sx n="100" d="100"/>
          <a:sy n="100" d="100"/>
        </p:scale>
        <p:origin x="-368" y="-80"/>
      </p:cViewPr>
      <p:guideLst>
        <p:guide orient="horz" pos="2160"/>
        <p:guide pos="2880"/>
      </p:guideLst>
    </p:cSldViewPr>
  </p:slideViewPr>
  <p:notesTextViewPr>
    <p:cViewPr>
      <p:scale>
        <a:sx n="100" d="100"/>
        <a:sy n="100" d="100"/>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notesMaster" Target="notesMasters/notesMaster1.xml"/><Relationship Id="rId66" Type="http://schemas.openxmlformats.org/officeDocument/2006/relationships/printerSettings" Target="printerSettings/printerSettings1.bin"/><Relationship Id="rId67" Type="http://schemas.openxmlformats.org/officeDocument/2006/relationships/presProps" Target="presProps.xml"/><Relationship Id="rId68" Type="http://schemas.openxmlformats.org/officeDocument/2006/relationships/viewProps" Target="viewProps.xml"/><Relationship Id="rId69" Type="http://schemas.openxmlformats.org/officeDocument/2006/relationships/theme" Target="theme/theme1.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1.emf"/><Relationship Id="rId4" Type="http://schemas.openxmlformats.org/officeDocument/2006/relationships/image" Target="../media/image12.emf"/><Relationship Id="rId1" Type="http://schemas.openxmlformats.org/officeDocument/2006/relationships/image" Target="../media/image9.emf"/><Relationship Id="rId2" Type="http://schemas.openxmlformats.org/officeDocument/2006/relationships/image" Target="../media/image1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emf"/><Relationship Id="rId2" Type="http://schemas.openxmlformats.org/officeDocument/2006/relationships/image" Target="../media/image15.emf"/><Relationship Id="rId3" Type="http://schemas.openxmlformats.org/officeDocument/2006/relationships/image" Target="../media/image1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7.emf"/><Relationship Id="rId2" Type="http://schemas.openxmlformats.org/officeDocument/2006/relationships/image" Target="../media/image18.emf"/><Relationship Id="rId3" Type="http://schemas.openxmlformats.org/officeDocument/2006/relationships/image" Target="../media/image19.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7.png"/><Relationship Id="rId2" Type="http://schemas.openxmlformats.org/officeDocument/2006/relationships/image" Target="../media/image48.png"/><Relationship Id="rId3" Type="http://schemas.openxmlformats.org/officeDocument/2006/relationships/image" Target="../media/image49.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7.png"/><Relationship Id="rId2" Type="http://schemas.openxmlformats.org/officeDocument/2006/relationships/image" Target="../media/image48.png"/><Relationship Id="rId3" Type="http://schemas.openxmlformats.org/officeDocument/2006/relationships/image" Target="../media/image49.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7.png"/><Relationship Id="rId2" Type="http://schemas.openxmlformats.org/officeDocument/2006/relationships/image" Target="../media/image48.png"/><Relationship Id="rId3" Type="http://schemas.openxmlformats.org/officeDocument/2006/relationships/image" Target="../media/image49.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65.emf"/><Relationship Id="rId2" Type="http://schemas.openxmlformats.org/officeDocument/2006/relationships/image" Target="../media/image66.emf"/><Relationship Id="rId3" Type="http://schemas.openxmlformats.org/officeDocument/2006/relationships/image" Target="../media/image6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EFA018D-2B64-E942-B464-181EBAB96C6F}" type="datetimeFigureOut">
              <a:rPr lang="en-US" smtClean="0"/>
              <a:pPr/>
              <a:t>1/14/15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1A7BC85-9A9D-AD41-A992-A970818E68A1}" type="slidenum">
              <a:rPr lang="en-US" smtClean="0"/>
              <a:pPr/>
              <a:t>‹#›</a:t>
            </a:fld>
            <a:endParaRPr lang="en-US"/>
          </a:p>
        </p:txBody>
      </p:sp>
    </p:spTree>
    <p:extLst>
      <p:ext uri="{BB962C8B-B14F-4D97-AF65-F5344CB8AC3E}">
        <p14:creationId xmlns:p14="http://schemas.microsoft.com/office/powerpoint/2010/main" val="64102695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Distinguishing materials</a:t>
            </a:r>
            <a:r>
              <a:rPr lang="en-US" baseline="0" dirty="0" smtClean="0"/>
              <a:t> based on their visual properties is invaluable. Distinguishing good from spoiled meat or fish. Determining the quality of the finish of an automobile or fabric. Or determining whether a surface is safe to walk on (is it solid or mushy?).</a:t>
            </a:r>
            <a:endParaRPr lang="en-US" dirty="0"/>
          </a:p>
        </p:txBody>
      </p:sp>
      <p:sp>
        <p:nvSpPr>
          <p:cNvPr id="4" name="Slide Number Placeholder 3"/>
          <p:cNvSpPr>
            <a:spLocks noGrp="1"/>
          </p:cNvSpPr>
          <p:nvPr>
            <p:ph type="sldNum" sz="quarter" idx="10"/>
          </p:nvPr>
        </p:nvSpPr>
        <p:spPr/>
        <p:txBody>
          <a:bodyPr/>
          <a:lstStyle/>
          <a:p>
            <a:fld id="{F1A7BC85-9A9D-AD41-A992-A970818E68A1}"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Is this </a:t>
            </a:r>
            <a:r>
              <a:rPr lang="en-US" smtClean="0"/>
              <a:t>pinhole</a:t>
            </a:r>
            <a:r>
              <a:rPr lang="en-US" baseline="0" smtClean="0"/>
              <a:t> rendering?</a:t>
            </a:r>
            <a:endParaRPr lang="en-US"/>
          </a:p>
        </p:txBody>
      </p:sp>
      <p:sp>
        <p:nvSpPr>
          <p:cNvPr id="4" name="Slide Number Placeholder 3"/>
          <p:cNvSpPr>
            <a:spLocks noGrp="1"/>
          </p:cNvSpPr>
          <p:nvPr>
            <p:ph type="sldNum" sz="quarter" idx="10"/>
          </p:nvPr>
        </p:nvSpPr>
        <p:spPr/>
        <p:txBody>
          <a:bodyPr/>
          <a:lstStyle/>
          <a:p>
            <a:fld id="{F1A7BC85-9A9D-AD41-A992-A970818E68A1}" type="slidenum">
              <a:rPr lang="en-US" smtClean="0"/>
              <a:pPr/>
              <a:t>26</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Is this </a:t>
            </a:r>
            <a:r>
              <a:rPr lang="en-US" smtClean="0"/>
              <a:t>pinhole</a:t>
            </a:r>
            <a:r>
              <a:rPr lang="en-US" baseline="0" smtClean="0"/>
              <a:t> rendering?</a:t>
            </a:r>
            <a:endParaRPr lang="en-US"/>
          </a:p>
        </p:txBody>
      </p:sp>
      <p:sp>
        <p:nvSpPr>
          <p:cNvPr id="4" name="Slide Number Placeholder 3"/>
          <p:cNvSpPr>
            <a:spLocks noGrp="1"/>
          </p:cNvSpPr>
          <p:nvPr>
            <p:ph type="sldNum" sz="quarter" idx="10"/>
          </p:nvPr>
        </p:nvSpPr>
        <p:spPr/>
        <p:txBody>
          <a:bodyPr/>
          <a:lstStyle/>
          <a:p>
            <a:fld id="{F1A7BC85-9A9D-AD41-A992-A970818E68A1}" type="slidenum">
              <a:rPr lang="en-US" smtClean="0"/>
              <a:pPr/>
              <a:t>27</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Is this </a:t>
            </a:r>
            <a:r>
              <a:rPr lang="en-US" smtClean="0"/>
              <a:t>pinhole</a:t>
            </a:r>
            <a:r>
              <a:rPr lang="en-US" baseline="0" smtClean="0"/>
              <a:t> rendering?</a:t>
            </a:r>
            <a:endParaRPr lang="en-US"/>
          </a:p>
        </p:txBody>
      </p:sp>
      <p:sp>
        <p:nvSpPr>
          <p:cNvPr id="4" name="Slide Number Placeholder 3"/>
          <p:cNvSpPr>
            <a:spLocks noGrp="1"/>
          </p:cNvSpPr>
          <p:nvPr>
            <p:ph type="sldNum" sz="quarter" idx="10"/>
          </p:nvPr>
        </p:nvSpPr>
        <p:spPr/>
        <p:txBody>
          <a:bodyPr/>
          <a:lstStyle/>
          <a:p>
            <a:fld id="{F1A7BC85-9A9D-AD41-A992-A970818E68A1}" type="slidenum">
              <a:rPr lang="en-US" smtClean="0"/>
              <a:pPr/>
              <a:t>29</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Is this </a:t>
            </a:r>
            <a:r>
              <a:rPr lang="en-US" smtClean="0"/>
              <a:t>pinhole</a:t>
            </a:r>
            <a:r>
              <a:rPr lang="en-US" baseline="0" smtClean="0"/>
              <a:t> rendering?</a:t>
            </a:r>
            <a:endParaRPr lang="en-US"/>
          </a:p>
        </p:txBody>
      </p:sp>
      <p:sp>
        <p:nvSpPr>
          <p:cNvPr id="4" name="Slide Number Placeholder 3"/>
          <p:cNvSpPr>
            <a:spLocks noGrp="1"/>
          </p:cNvSpPr>
          <p:nvPr>
            <p:ph type="sldNum" sz="quarter" idx="10"/>
          </p:nvPr>
        </p:nvSpPr>
        <p:spPr/>
        <p:txBody>
          <a:bodyPr/>
          <a:lstStyle/>
          <a:p>
            <a:fld id="{F1A7BC85-9A9D-AD41-A992-A970818E68A1}" type="slidenum">
              <a:rPr lang="en-US" smtClean="0"/>
              <a:pPr/>
              <a:t>30</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 cues yielded slightly</a:t>
            </a:r>
            <a:r>
              <a:rPr lang="en-US" baseline="0" dirty="0" smtClean="0"/>
              <a:t> higher gloss rating than stereo on surface</a:t>
            </a:r>
            <a:endParaRPr lang="en-US" dirty="0"/>
          </a:p>
        </p:txBody>
      </p:sp>
      <p:sp>
        <p:nvSpPr>
          <p:cNvPr id="4" name="Slide Number Placeholder 3"/>
          <p:cNvSpPr>
            <a:spLocks noGrp="1"/>
          </p:cNvSpPr>
          <p:nvPr>
            <p:ph type="sldNum" sz="quarter" idx="10"/>
          </p:nvPr>
        </p:nvSpPr>
        <p:spPr/>
        <p:txBody>
          <a:bodyPr/>
          <a:lstStyle/>
          <a:p>
            <a:fld id="{F1A7BC85-9A9D-AD41-A992-A970818E68A1}" type="slidenum">
              <a:rPr lang="en-US" smtClean="0"/>
              <a:pPr/>
              <a:t>37</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 cues yielded slightly</a:t>
            </a:r>
            <a:r>
              <a:rPr lang="en-US" baseline="0" dirty="0" smtClean="0"/>
              <a:t> higher gloss rating than stereo on surface</a:t>
            </a:r>
            <a:endParaRPr lang="en-US" dirty="0"/>
          </a:p>
        </p:txBody>
      </p:sp>
      <p:sp>
        <p:nvSpPr>
          <p:cNvPr id="4" name="Slide Number Placeholder 3"/>
          <p:cNvSpPr>
            <a:spLocks noGrp="1"/>
          </p:cNvSpPr>
          <p:nvPr>
            <p:ph type="sldNum" sz="quarter" idx="10"/>
          </p:nvPr>
        </p:nvSpPr>
        <p:spPr/>
        <p:txBody>
          <a:bodyPr/>
          <a:lstStyle/>
          <a:p>
            <a:fld id="{F1A7BC85-9A9D-AD41-A992-A970818E68A1}" type="slidenum">
              <a:rPr lang="en-US" smtClean="0"/>
              <a:pPr/>
              <a:t>38</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 cue had</a:t>
            </a:r>
            <a:r>
              <a:rPr lang="en-US" baseline="0" dirty="0" smtClean="0"/>
              <a:t> slightly higher gloss rating than single-plane with blur, but lower than volumetric.</a:t>
            </a:r>
            <a:endParaRPr lang="en-US" dirty="0"/>
          </a:p>
        </p:txBody>
      </p:sp>
      <p:sp>
        <p:nvSpPr>
          <p:cNvPr id="4" name="Slide Number Placeholder 3"/>
          <p:cNvSpPr>
            <a:spLocks noGrp="1"/>
          </p:cNvSpPr>
          <p:nvPr>
            <p:ph type="sldNum" sz="quarter" idx="10"/>
          </p:nvPr>
        </p:nvSpPr>
        <p:spPr/>
        <p:txBody>
          <a:bodyPr/>
          <a:lstStyle/>
          <a:p>
            <a:fld id="{F1A7BC85-9A9D-AD41-A992-A970818E68A1}" type="slidenum">
              <a:rPr lang="en-US" smtClean="0"/>
              <a:pPr/>
              <a:t>41</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1A7BC85-9A9D-AD41-A992-A970818E68A1}" type="slidenum">
              <a:rPr lang="en-US" smtClean="0"/>
              <a:pPr/>
              <a:t>47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169A3DAE-9E6F-134F-B195-3286E70F115D}" type="slidenum">
              <a:rPr lang="en-US" smtClean="0"/>
              <a:pPr/>
              <a:t>48</a:t>
            </a:fld>
            <a:endParaRPr lang="en-US"/>
          </a:p>
        </p:txBody>
      </p:sp>
    </p:spTree>
    <p:extLst>
      <p:ext uri="{BB962C8B-B14F-4D97-AF65-F5344CB8AC3E}">
        <p14:creationId xmlns:p14="http://schemas.microsoft.com/office/powerpoint/2010/main" val="17226729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23E99C84-2A03-534C-8AA9-185EDA626C4D}" type="slidenum">
              <a:rPr lang="en-US" smtClean="0"/>
              <a:pPr/>
              <a:t>54</a:t>
            </a:fld>
            <a:endParaRPr lang="en-US"/>
          </a:p>
        </p:txBody>
      </p:sp>
    </p:spTree>
    <p:extLst>
      <p:ext uri="{BB962C8B-B14F-4D97-AF65-F5344CB8AC3E}">
        <p14:creationId xmlns:p14="http://schemas.microsoft.com/office/powerpoint/2010/main" val="1571927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The problem is that the visual appearance of a surface is determined by many factors including the properties of</a:t>
            </a:r>
            <a:r>
              <a:rPr lang="en-US" baseline="0" dirty="0" smtClean="0"/>
              <a:t> the illuminant, the geometry of the surface, the viewer’s position, and of course the reflecting properties of the material itself. Because of this identical materials can create quite different retinal images. Similarly, very different materials can create rather similar images.</a:t>
            </a:r>
            <a:endParaRPr lang="en-US" dirty="0"/>
          </a:p>
        </p:txBody>
      </p:sp>
      <p:sp>
        <p:nvSpPr>
          <p:cNvPr id="4" name="Slide Number Placeholder 3"/>
          <p:cNvSpPr>
            <a:spLocks noGrp="1"/>
          </p:cNvSpPr>
          <p:nvPr>
            <p:ph type="sldNum" sz="quarter" idx="10"/>
          </p:nvPr>
        </p:nvSpPr>
        <p:spPr/>
        <p:txBody>
          <a:bodyPr/>
          <a:lstStyle/>
          <a:p>
            <a:fld id="{B9DE1ACD-E40F-934B-9AE9-12FA862E0808}" type="slidenum">
              <a:rPr lang="en-US" smtClean="0"/>
              <a:pPr/>
              <a:t>2</a:t>
            </a:fld>
            <a:endParaRPr lang="en-US"/>
          </a:p>
        </p:txBody>
      </p:sp>
    </p:spTree>
    <p:extLst>
      <p:ext uri="{BB962C8B-B14F-4D97-AF65-F5344CB8AC3E}">
        <p14:creationId xmlns:p14="http://schemas.microsoft.com/office/powerpoint/2010/main" val="24708607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169A3DAE-9E6F-134F-B195-3286E70F115D}" type="slidenum">
              <a:rPr lang="en-US" smtClean="0"/>
              <a:pPr/>
              <a:t>55</a:t>
            </a:fld>
            <a:endParaRPr lang="en-US"/>
          </a:p>
        </p:txBody>
      </p:sp>
    </p:spTree>
    <p:extLst>
      <p:ext uri="{BB962C8B-B14F-4D97-AF65-F5344CB8AC3E}">
        <p14:creationId xmlns:p14="http://schemas.microsoft.com/office/powerpoint/2010/main" val="17226729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169A3DAE-9E6F-134F-B195-3286E70F115D}" type="slidenum">
              <a:rPr lang="en-US" smtClean="0"/>
              <a:pPr/>
              <a:t>56</a:t>
            </a:fld>
            <a:endParaRPr lang="en-US"/>
          </a:p>
        </p:txBody>
      </p:sp>
    </p:spTree>
    <p:extLst>
      <p:ext uri="{BB962C8B-B14F-4D97-AF65-F5344CB8AC3E}">
        <p14:creationId xmlns:p14="http://schemas.microsoft.com/office/powerpoint/2010/main" val="17226729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latin typeface="Gill Sans Light"/>
                <a:cs typeface="Gill Sans Light"/>
              </a:rPr>
              <a:t>The input is a set of target images focused at different depths. Unknowns are the images to display on the presentation planes such that the result matches these target images.</a:t>
            </a:r>
          </a:p>
          <a:p>
            <a:r>
              <a:rPr lang="en-US" sz="1200" dirty="0" smtClean="0">
                <a:latin typeface="Gill Sans Light"/>
                <a:cs typeface="Gill Sans Light"/>
              </a:rPr>
              <a:t>Consider one of the target images, focused at a known depth. When the viewer focuses on that depth in the volumetric display, the image on each presentation plane is blurred by a known PSF. The resulting image seen by the viewer is the sum of these blurred images. We want this image to be the same as the target image.</a:t>
            </a:r>
          </a:p>
          <a:p>
            <a:r>
              <a:rPr lang="en-US" sz="1200" dirty="0" smtClean="0">
                <a:latin typeface="Gill Sans Light"/>
                <a:cs typeface="Gill Sans Light"/>
              </a:rPr>
              <a:t>We compute a measure of error between the target image and the viewed image. We minimize the total squared error across all target focus depths, as long as the presentation images remain within the displayable range.</a:t>
            </a:r>
          </a:p>
          <a:p>
            <a:endParaRPr lang="en-US" dirty="0"/>
          </a:p>
        </p:txBody>
      </p:sp>
      <p:sp>
        <p:nvSpPr>
          <p:cNvPr id="4" name="Slide Number Placeholder 3"/>
          <p:cNvSpPr>
            <a:spLocks noGrp="1"/>
          </p:cNvSpPr>
          <p:nvPr>
            <p:ph type="sldNum" sz="quarter" idx="10"/>
          </p:nvPr>
        </p:nvSpPr>
        <p:spPr/>
        <p:txBody>
          <a:bodyPr/>
          <a:lstStyle/>
          <a:p>
            <a:fld id="{F1A7BC85-9A9D-AD41-A992-A970818E68A1}" type="slidenum">
              <a:rPr lang="en-US" smtClean="0"/>
              <a:pPr/>
              <a:t>59</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Is this </a:t>
            </a:r>
            <a:r>
              <a:rPr lang="en-US" smtClean="0"/>
              <a:t>pinhole</a:t>
            </a:r>
            <a:r>
              <a:rPr lang="en-US" baseline="0" smtClean="0"/>
              <a:t> rendering?</a:t>
            </a:r>
            <a:endParaRPr lang="en-US"/>
          </a:p>
        </p:txBody>
      </p:sp>
      <p:sp>
        <p:nvSpPr>
          <p:cNvPr id="4" name="Slide Number Placeholder 3"/>
          <p:cNvSpPr>
            <a:spLocks noGrp="1"/>
          </p:cNvSpPr>
          <p:nvPr>
            <p:ph type="sldNum" sz="quarter" idx="10"/>
          </p:nvPr>
        </p:nvSpPr>
        <p:spPr/>
        <p:txBody>
          <a:bodyPr/>
          <a:lstStyle/>
          <a:p>
            <a:fld id="{F1A7BC85-9A9D-AD41-A992-A970818E68A1}" type="slidenum">
              <a:rPr lang="en-US" smtClean="0"/>
              <a:pPr/>
              <a:t>60</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Is this </a:t>
            </a:r>
            <a:r>
              <a:rPr lang="en-US" smtClean="0"/>
              <a:t>pinhole</a:t>
            </a:r>
            <a:r>
              <a:rPr lang="en-US" baseline="0" smtClean="0"/>
              <a:t> rendering?</a:t>
            </a:r>
            <a:endParaRPr lang="en-US"/>
          </a:p>
        </p:txBody>
      </p:sp>
      <p:sp>
        <p:nvSpPr>
          <p:cNvPr id="4" name="Slide Number Placeholder 3"/>
          <p:cNvSpPr>
            <a:spLocks noGrp="1"/>
          </p:cNvSpPr>
          <p:nvPr>
            <p:ph type="sldNum" sz="quarter" idx="10"/>
          </p:nvPr>
        </p:nvSpPr>
        <p:spPr/>
        <p:txBody>
          <a:bodyPr/>
          <a:lstStyle/>
          <a:p>
            <a:fld id="{F1A7BC85-9A9D-AD41-A992-A970818E68A1}" type="slidenum">
              <a:rPr lang="en-US" smtClean="0"/>
              <a:pPr/>
              <a:t>61</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Check animations</a:t>
            </a:r>
          </a:p>
          <a:p>
            <a:r>
              <a:rPr lang="en-US" dirty="0" smtClean="0"/>
              <a:t>Fix </a:t>
            </a:r>
            <a:r>
              <a:rPr lang="en-US" dirty="0" err="1" smtClean="0"/>
              <a:t>Hartung</a:t>
            </a:r>
            <a:r>
              <a:rPr lang="en-US" dirty="0" smtClean="0"/>
              <a:t> &amp; </a:t>
            </a:r>
            <a:r>
              <a:rPr lang="en-US" dirty="0" err="1" smtClean="0"/>
              <a:t>Kersten</a:t>
            </a:r>
            <a:endParaRPr lang="en-US" dirty="0" smtClean="0"/>
          </a:p>
          <a:p>
            <a:r>
              <a:rPr lang="en-US" dirty="0" smtClean="0"/>
              <a:t>Check </a:t>
            </a:r>
            <a:r>
              <a:rPr lang="en-US" dirty="0" err="1" smtClean="0"/>
              <a:t>Wilcoxon</a:t>
            </a:r>
            <a:r>
              <a:rPr lang="en-US" dirty="0" smtClean="0"/>
              <a:t> title</a:t>
            </a:r>
          </a:p>
          <a:p>
            <a:r>
              <a:rPr lang="en-US" dirty="0" smtClean="0"/>
              <a:t>Fix protocol slide</a:t>
            </a:r>
            <a:endParaRPr lang="en-US" dirty="0"/>
          </a:p>
        </p:txBody>
      </p:sp>
      <p:sp>
        <p:nvSpPr>
          <p:cNvPr id="4" name="Slide Number Placeholder 3"/>
          <p:cNvSpPr>
            <a:spLocks noGrp="1"/>
          </p:cNvSpPr>
          <p:nvPr>
            <p:ph type="sldNum" sz="quarter" idx="10"/>
          </p:nvPr>
        </p:nvSpPr>
        <p:spPr/>
        <p:txBody>
          <a:bodyPr/>
          <a:lstStyle/>
          <a:p>
            <a:fld id="{F1A7BC85-9A9D-AD41-A992-A970818E68A1}" type="slidenum">
              <a:rPr lang="en-US" smtClean="0"/>
              <a:pPr/>
              <a:t>62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Change 2, get the same image</a:t>
            </a:r>
            <a:endParaRPr lang="en-US" dirty="0"/>
          </a:p>
        </p:txBody>
      </p:sp>
      <p:sp>
        <p:nvSpPr>
          <p:cNvPr id="4" name="Slide Number Placeholder 3"/>
          <p:cNvSpPr>
            <a:spLocks noGrp="1"/>
          </p:cNvSpPr>
          <p:nvPr>
            <p:ph type="sldNum" sz="quarter" idx="10"/>
          </p:nvPr>
        </p:nvSpPr>
        <p:spPr/>
        <p:txBody>
          <a:bodyPr/>
          <a:lstStyle/>
          <a:p>
            <a:fld id="{B9DE1ACD-E40F-934B-9AE9-12FA862E0808}" type="slidenum">
              <a:rPr lang="en-US" smtClean="0"/>
              <a:pPr/>
              <a:t>3</a:t>
            </a:fld>
            <a:endParaRPr lang="en-US"/>
          </a:p>
        </p:txBody>
      </p:sp>
    </p:spTree>
    <p:extLst>
      <p:ext uri="{BB962C8B-B14F-4D97-AF65-F5344CB8AC3E}">
        <p14:creationId xmlns:p14="http://schemas.microsoft.com/office/powerpoint/2010/main" val="24708607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Great majority of studies</a:t>
            </a:r>
            <a:r>
              <a:rPr lang="en-US" baseline="0" dirty="0" smtClean="0"/>
              <a:t> in vision science literature use pictures of objects composed of different materials. People are reasonably good at categorizing materials despite impoverished viewing condition. Here we consider the additional information provided by binocular viewing when either the object or viewer might be moving. And importantly, how accommodation (focusing the eye to different distances) coupled with blur can help distinguish material properties.</a:t>
            </a:r>
            <a:endParaRPr lang="en-US" dirty="0"/>
          </a:p>
        </p:txBody>
      </p:sp>
      <p:sp>
        <p:nvSpPr>
          <p:cNvPr id="4" name="Slide Number Placeholder 3"/>
          <p:cNvSpPr>
            <a:spLocks noGrp="1"/>
          </p:cNvSpPr>
          <p:nvPr>
            <p:ph type="sldNum" sz="quarter" idx="10"/>
          </p:nvPr>
        </p:nvSpPr>
        <p:spPr/>
        <p:txBody>
          <a:bodyPr/>
          <a:lstStyle/>
          <a:p>
            <a:fld id="{B9DE1ACD-E40F-934B-9AE9-12FA862E0808}" type="slidenum">
              <a:rPr lang="en-US" smtClean="0"/>
              <a:pPr/>
              <a:t>4</a:t>
            </a:fld>
            <a:endParaRPr lang="en-US"/>
          </a:p>
        </p:txBody>
      </p:sp>
    </p:spTree>
    <p:extLst>
      <p:ext uri="{BB962C8B-B14F-4D97-AF65-F5344CB8AC3E}">
        <p14:creationId xmlns:p14="http://schemas.microsoft.com/office/powerpoint/2010/main" val="24708607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sz="1600" dirty="0">
              <a:latin typeface="Optima"/>
              <a:cs typeface="Optima"/>
            </a:endParaRPr>
          </a:p>
        </p:txBody>
      </p:sp>
      <p:sp>
        <p:nvSpPr>
          <p:cNvPr id="4" name="Slide Number Placeholder 3"/>
          <p:cNvSpPr>
            <a:spLocks noGrp="1"/>
          </p:cNvSpPr>
          <p:nvPr>
            <p:ph type="sldNum" sz="quarter" idx="10"/>
          </p:nvPr>
        </p:nvSpPr>
        <p:spPr/>
        <p:txBody>
          <a:bodyPr/>
          <a:lstStyle/>
          <a:p>
            <a:fld id="{B9DE1ACD-E40F-934B-9AE9-12FA862E0808}" type="slidenum">
              <a:rPr lang="en-US" smtClean="0"/>
              <a:pPr/>
              <a:t>5</a:t>
            </a:fld>
            <a:endParaRPr lang="en-US"/>
          </a:p>
        </p:txBody>
      </p:sp>
    </p:spTree>
    <p:extLst>
      <p:ext uri="{BB962C8B-B14F-4D97-AF65-F5344CB8AC3E}">
        <p14:creationId xmlns:p14="http://schemas.microsoft.com/office/powerpoint/2010/main" val="22143887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sz="1600" dirty="0">
              <a:latin typeface="Optima"/>
              <a:cs typeface="Optima"/>
            </a:endParaRPr>
          </a:p>
        </p:txBody>
      </p:sp>
      <p:sp>
        <p:nvSpPr>
          <p:cNvPr id="4" name="Slide Number Placeholder 3"/>
          <p:cNvSpPr>
            <a:spLocks noGrp="1"/>
          </p:cNvSpPr>
          <p:nvPr>
            <p:ph type="sldNum" sz="quarter" idx="10"/>
          </p:nvPr>
        </p:nvSpPr>
        <p:spPr/>
        <p:txBody>
          <a:bodyPr/>
          <a:lstStyle/>
          <a:p>
            <a:fld id="{B9DE1ACD-E40F-934B-9AE9-12FA862E0808}" type="slidenum">
              <a:rPr lang="en-US" smtClean="0"/>
              <a:pPr/>
              <a:t>6</a:t>
            </a:fld>
            <a:endParaRPr lang="en-US"/>
          </a:p>
        </p:txBody>
      </p:sp>
    </p:spTree>
    <p:extLst>
      <p:ext uri="{BB962C8B-B14F-4D97-AF65-F5344CB8AC3E}">
        <p14:creationId xmlns:p14="http://schemas.microsoft.com/office/powerpoint/2010/main" val="22143887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B9DE1ACD-E40F-934B-9AE9-12FA862E0808}" type="slidenum">
              <a:rPr lang="en-US" smtClean="0"/>
              <a:pPr/>
              <a:t>12</a:t>
            </a:fld>
            <a:endParaRPr lang="en-US"/>
          </a:p>
        </p:txBody>
      </p:sp>
    </p:spTree>
    <p:extLst>
      <p:ext uri="{BB962C8B-B14F-4D97-AF65-F5344CB8AC3E}">
        <p14:creationId xmlns:p14="http://schemas.microsoft.com/office/powerpoint/2010/main" val="12903011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Is this pinhole</a:t>
            </a:r>
            <a:r>
              <a:rPr lang="en-US" baseline="0" dirty="0" smtClean="0"/>
              <a:t> rendering?</a:t>
            </a:r>
            <a:endParaRPr lang="en-US" dirty="0"/>
          </a:p>
        </p:txBody>
      </p:sp>
      <p:sp>
        <p:nvSpPr>
          <p:cNvPr id="4" name="Slide Number Placeholder 3"/>
          <p:cNvSpPr>
            <a:spLocks noGrp="1"/>
          </p:cNvSpPr>
          <p:nvPr>
            <p:ph type="sldNum" sz="quarter" idx="10"/>
          </p:nvPr>
        </p:nvSpPr>
        <p:spPr/>
        <p:txBody>
          <a:bodyPr/>
          <a:lstStyle/>
          <a:p>
            <a:fld id="{F1A7BC85-9A9D-AD41-A992-A970818E68A1}" type="slidenum">
              <a:rPr lang="en-US" smtClean="0"/>
              <a:pPr/>
              <a:t>24</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Is this </a:t>
            </a:r>
            <a:r>
              <a:rPr lang="en-US" smtClean="0"/>
              <a:t>pinhole</a:t>
            </a:r>
            <a:r>
              <a:rPr lang="en-US" baseline="0" smtClean="0"/>
              <a:t> rendering?</a:t>
            </a:r>
            <a:endParaRPr lang="en-US"/>
          </a:p>
        </p:txBody>
      </p:sp>
      <p:sp>
        <p:nvSpPr>
          <p:cNvPr id="4" name="Slide Number Placeholder 3"/>
          <p:cNvSpPr>
            <a:spLocks noGrp="1"/>
          </p:cNvSpPr>
          <p:nvPr>
            <p:ph type="sldNum" sz="quarter" idx="10"/>
          </p:nvPr>
        </p:nvSpPr>
        <p:spPr/>
        <p:txBody>
          <a:bodyPr/>
          <a:lstStyle/>
          <a:p>
            <a:fld id="{F1A7BC85-9A9D-AD41-A992-A970818E68A1}" type="slidenum">
              <a:rPr lang="en-US" smtClean="0"/>
              <a:pPr/>
              <a:t>25</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57F7FD9-E66E-364F-92C4-3436ACE0C41D}" type="datetimeFigureOut">
              <a:rPr lang="en-US" smtClean="0"/>
              <a:pPr/>
              <a:t>1/14/15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BE0F74-C767-9248-A03B-1007B70875D6}"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7F7FD9-E66E-364F-92C4-3436ACE0C41D}" type="datetimeFigureOut">
              <a:rPr lang="en-US" smtClean="0"/>
              <a:pPr/>
              <a:t>1/14/15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BE0F74-C767-9248-A03B-1007B70875D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7F7FD9-E66E-364F-92C4-3436ACE0C41D}" type="datetimeFigureOut">
              <a:rPr lang="en-US" smtClean="0"/>
              <a:pPr/>
              <a:t>1/14/15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BE0F74-C767-9248-A03B-1007B70875D6}"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7F7FD9-E66E-364F-92C4-3436ACE0C41D}" type="datetimeFigureOut">
              <a:rPr lang="en-US" smtClean="0"/>
              <a:pPr/>
              <a:t>1/14/15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BE0F74-C767-9248-A03B-1007B70875D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7F7FD9-E66E-364F-92C4-3436ACE0C41D}" type="datetimeFigureOut">
              <a:rPr lang="en-US" smtClean="0"/>
              <a:pPr/>
              <a:t>1/14/15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BE0F74-C767-9248-A03B-1007B70875D6}"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57F7FD9-E66E-364F-92C4-3436ACE0C41D}" type="datetimeFigureOut">
              <a:rPr lang="en-US" smtClean="0"/>
              <a:pPr/>
              <a:t>1/14/15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BE0F74-C767-9248-A03B-1007B70875D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57F7FD9-E66E-364F-92C4-3436ACE0C41D}" type="datetimeFigureOut">
              <a:rPr lang="en-US" smtClean="0"/>
              <a:pPr/>
              <a:t>1/14/15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BBE0F74-C767-9248-A03B-1007B70875D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57F7FD9-E66E-364F-92C4-3436ACE0C41D}" type="datetimeFigureOut">
              <a:rPr lang="en-US" smtClean="0"/>
              <a:pPr/>
              <a:t>1/14/15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BBE0F74-C767-9248-A03B-1007B70875D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7F7FD9-E66E-364F-92C4-3436ACE0C41D}" type="datetimeFigureOut">
              <a:rPr lang="en-US" smtClean="0"/>
              <a:pPr/>
              <a:t>1/14/15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BBE0F74-C767-9248-A03B-1007B70875D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7F7FD9-E66E-364F-92C4-3436ACE0C41D}" type="datetimeFigureOut">
              <a:rPr lang="en-US" smtClean="0"/>
              <a:pPr/>
              <a:t>1/14/15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BE0F74-C767-9248-A03B-1007B70875D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7F7FD9-E66E-364F-92C4-3436ACE0C41D}" type="datetimeFigureOut">
              <a:rPr lang="en-US" smtClean="0"/>
              <a:pPr/>
              <a:t>1/14/15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BE0F74-C767-9248-A03B-1007B70875D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7F7FD9-E66E-364F-92C4-3436ACE0C41D}" type="datetimeFigureOut">
              <a:rPr lang="en-US" smtClean="0"/>
              <a:pPr/>
              <a:t>1/14/15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BE0F74-C767-9248-A03B-1007B70875D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gif"/></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jpe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gif"/><Relationship Id="rId3" Type="http://schemas.openxmlformats.org/officeDocument/2006/relationships/image" Target="../media/image25.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gi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eg"/><Relationship Id="rId3" Type="http://schemas.openxmlformats.org/officeDocument/2006/relationships/image" Target="../media/image27.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eg"/><Relationship Id="rId3" Type="http://schemas.openxmlformats.org/officeDocument/2006/relationships/image" Target="../media/image29.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31.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1" Type="http://schemas.openxmlformats.org/officeDocument/2006/relationships/slideLayout" Target="../slideLayouts/slideLayout7.xml"/><Relationship Id="rId2" Type="http://schemas.openxmlformats.org/officeDocument/2006/relationships/image" Target="../media/image3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emf"/></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6" Type="http://schemas.openxmlformats.org/officeDocument/2006/relationships/image" Target="../media/image42.png"/><Relationship Id="rId7" Type="http://schemas.openxmlformats.org/officeDocument/2006/relationships/image" Target="../media/image43.jpeg"/><Relationship Id="rId8" Type="http://schemas.openxmlformats.org/officeDocument/2006/relationships/image" Target="../media/image44.emf"/><Relationship Id="rId9" Type="http://schemas.openxmlformats.org/officeDocument/2006/relationships/image" Target="../media/image45.emf"/><Relationship Id="rId10" Type="http://schemas.openxmlformats.org/officeDocument/2006/relationships/image" Target="../media/image46.emf"/><Relationship Id="rId1" Type="http://schemas.openxmlformats.org/officeDocument/2006/relationships/slideLayout" Target="../slideLayouts/slideLayout7.xml"/><Relationship Id="rId2"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6" Type="http://schemas.openxmlformats.org/officeDocument/2006/relationships/image" Target="../media/image42.png"/><Relationship Id="rId7" Type="http://schemas.openxmlformats.org/officeDocument/2006/relationships/image" Target="../media/image43.jpeg"/><Relationship Id="rId8" Type="http://schemas.openxmlformats.org/officeDocument/2006/relationships/image" Target="../media/image44.emf"/><Relationship Id="rId9" Type="http://schemas.openxmlformats.org/officeDocument/2006/relationships/image" Target="../media/image45.emf"/><Relationship Id="rId10" Type="http://schemas.openxmlformats.org/officeDocument/2006/relationships/image" Target="../media/image46.emf"/><Relationship Id="rId1" Type="http://schemas.openxmlformats.org/officeDocument/2006/relationships/slideLayout" Target="../slideLayouts/slideLayout7.xml"/><Relationship Id="rId2"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oleObject" Target="Document1!OLE_LINK1" TargetMode="External"/><Relationship Id="rId4" Type="http://schemas.openxmlformats.org/officeDocument/2006/relationships/image" Target="../media/image47.png"/><Relationship Id="rId5" Type="http://schemas.openxmlformats.org/officeDocument/2006/relationships/oleObject" Target="Document1!OLE_LINK2" TargetMode="External"/><Relationship Id="rId6" Type="http://schemas.openxmlformats.org/officeDocument/2006/relationships/image" Target="../media/image48.png"/><Relationship Id="rId7" Type="http://schemas.openxmlformats.org/officeDocument/2006/relationships/oleObject" Target="Document1!OLE_LINK3" TargetMode="External"/><Relationship Id="rId8" Type="http://schemas.openxmlformats.org/officeDocument/2006/relationships/image" Target="../media/image49.png"/><Relationship Id="rId1" Type="http://schemas.openxmlformats.org/officeDocument/2006/relationships/vmlDrawing" Target="../drawings/vmlDrawing4.vml"/><Relationship Id="rId2"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5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51.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5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53.jpeg"/></Relationships>
</file>

<file path=ppt/slides/_rels/slide28.xml.rels><?xml version="1.0" encoding="UTF-8" standalone="yes"?>
<Relationships xmlns="http://schemas.openxmlformats.org/package/2006/relationships"><Relationship Id="rId3" Type="http://schemas.openxmlformats.org/officeDocument/2006/relationships/oleObject" Target="Document1!OLE_LINK1" TargetMode="External"/><Relationship Id="rId4" Type="http://schemas.openxmlformats.org/officeDocument/2006/relationships/image" Target="../media/image47.png"/><Relationship Id="rId5" Type="http://schemas.openxmlformats.org/officeDocument/2006/relationships/oleObject" Target="Document1!OLE_LINK2" TargetMode="External"/><Relationship Id="rId6" Type="http://schemas.openxmlformats.org/officeDocument/2006/relationships/image" Target="../media/image48.png"/><Relationship Id="rId7" Type="http://schemas.openxmlformats.org/officeDocument/2006/relationships/oleObject" Target="Document1!OLE_LINK3" TargetMode="External"/><Relationship Id="rId8" Type="http://schemas.openxmlformats.org/officeDocument/2006/relationships/image" Target="../media/image49.png"/><Relationship Id="rId1" Type="http://schemas.openxmlformats.org/officeDocument/2006/relationships/vmlDrawing" Target="../drawings/vmlDrawing5.vml"/><Relationship Id="rId2"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2.xml"/><Relationship Id="rId5" Type="http://schemas.openxmlformats.org/officeDocument/2006/relationships/image" Target="../media/image54.png"/><Relationship Id="rId1" Type="http://schemas.microsoft.com/office/2007/relationships/media" Target="file://localhost/Users/martybanks/Documents/Talks/VSS/animation_r0.mp4" TargetMode="External"/><Relationship Id="rId2" Type="http://schemas.openxmlformats.org/officeDocument/2006/relationships/video" Target="file://localhost/Users/martybanks/Documents/Talks/VSS/animation_r0.mp4"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jpe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3.xml"/><Relationship Id="rId5" Type="http://schemas.openxmlformats.org/officeDocument/2006/relationships/image" Target="../media/image55.png"/><Relationship Id="rId1" Type="http://schemas.microsoft.com/office/2007/relationships/media" Target="file://localhost/Users/martybanks/Documents/Talks/VSS/paint_animation_r0.mp4" TargetMode="External"/><Relationship Id="rId2" Type="http://schemas.openxmlformats.org/officeDocument/2006/relationships/video" Target="file://localhost/Users/martybanks/Documents/Talks/VSS/paint_animation_r0.mp4" TargetMode="External"/></Relationships>
</file>

<file path=ppt/slides/_rels/slide31.xml.rels><?xml version="1.0" encoding="UTF-8" standalone="yes"?>
<Relationships xmlns="http://schemas.openxmlformats.org/package/2006/relationships"><Relationship Id="rId3" Type="http://schemas.openxmlformats.org/officeDocument/2006/relationships/oleObject" Target="Document1!OLE_LINK1" TargetMode="External"/><Relationship Id="rId4" Type="http://schemas.openxmlformats.org/officeDocument/2006/relationships/image" Target="../media/image47.png"/><Relationship Id="rId5" Type="http://schemas.openxmlformats.org/officeDocument/2006/relationships/oleObject" Target="Document1!OLE_LINK2" TargetMode="External"/><Relationship Id="rId6" Type="http://schemas.openxmlformats.org/officeDocument/2006/relationships/image" Target="../media/image48.png"/><Relationship Id="rId7" Type="http://schemas.openxmlformats.org/officeDocument/2006/relationships/oleObject" Target="Document1!OLE_LINK3" TargetMode="External"/><Relationship Id="rId8" Type="http://schemas.openxmlformats.org/officeDocument/2006/relationships/image" Target="../media/image49.png"/><Relationship Id="rId1" Type="http://schemas.openxmlformats.org/officeDocument/2006/relationships/vmlDrawing" Target="../drawings/vmlDrawing6.vml"/><Relationship Id="rId2"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60.e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60.e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62.e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em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e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oleObject" Target="../embeddings/oleObject11.bin"/><Relationship Id="rId5" Type="http://schemas.openxmlformats.org/officeDocument/2006/relationships/image" Target="../media/image65.emf"/><Relationship Id="rId6" Type="http://schemas.openxmlformats.org/officeDocument/2006/relationships/oleObject" Target="../embeddings/oleObject12.bin"/><Relationship Id="rId7" Type="http://schemas.openxmlformats.org/officeDocument/2006/relationships/image" Target="../media/image66.emf"/><Relationship Id="rId8" Type="http://schemas.openxmlformats.org/officeDocument/2006/relationships/oleObject" Target="../embeddings/oleObject13.bin"/><Relationship Id="rId9" Type="http://schemas.openxmlformats.org/officeDocument/2006/relationships/image" Target="../media/image67.emf"/><Relationship Id="rId1" Type="http://schemas.openxmlformats.org/officeDocument/2006/relationships/vmlDrawing" Target="../drawings/vmlDrawing7.vml"/><Relationship Id="rId2"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68.png"/><Relationship Id="rId1" Type="http://schemas.microsoft.com/office/2007/relationships/media" Target="../media/media1.mov"/><Relationship Id="rId2" Type="http://schemas.openxmlformats.org/officeDocument/2006/relationships/video" Target="../media/media1.mov"/></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69.png"/></Relationships>
</file>

<file path=ppt/slides/_rels/slide48.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png"/><Relationship Id="rId5" Type="http://schemas.openxmlformats.org/officeDocument/2006/relationships/image" Target="../media/image72.png"/><Relationship Id="rId6" Type="http://schemas.openxmlformats.org/officeDocument/2006/relationships/image" Target="../media/image73.png"/><Relationship Id="rId7" Type="http://schemas.openxmlformats.org/officeDocument/2006/relationships/image" Target="../media/image74.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5.jpeg"/><Relationship Id="rId3" Type="http://schemas.openxmlformats.org/officeDocument/2006/relationships/image" Target="../media/image76.jpe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emf"/><Relationship Id="rId5" Type="http://schemas.openxmlformats.org/officeDocument/2006/relationships/image" Target="../media/image5.png"/><Relationship Id="rId6" Type="http://schemas.openxmlformats.org/officeDocument/2006/relationships/image" Target="../media/image6.emf"/><Relationship Id="rId7" Type="http://schemas.openxmlformats.org/officeDocument/2006/relationships/image" Target="../media/image7.emf"/><Relationship Id="rId8" Type="http://schemas.openxmlformats.org/officeDocument/2006/relationships/image" Target="../media/image8.jpe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7.emf"/><Relationship Id="rId5" Type="http://schemas.openxmlformats.org/officeDocument/2006/relationships/image" Target="../media/image79.jpeg"/><Relationship Id="rId1" Type="http://schemas.openxmlformats.org/officeDocument/2006/relationships/slideLayout" Target="../slideLayouts/slideLayout2.xml"/><Relationship Id="rId2" Type="http://schemas.openxmlformats.org/officeDocument/2006/relationships/image" Target="../media/image77.em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0.em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81.emf"/><Relationship Id="rId4" Type="http://schemas.openxmlformats.org/officeDocument/2006/relationships/image" Target="../media/image82.png"/><Relationship Id="rId5" Type="http://schemas.openxmlformats.org/officeDocument/2006/relationships/image" Target="../media/image83.png"/><Relationship Id="rId6" Type="http://schemas.openxmlformats.org/officeDocument/2006/relationships/image" Target="../media/image84.png"/><Relationship Id="rId7" Type="http://schemas.openxmlformats.org/officeDocument/2006/relationships/image" Target="../media/image85.png"/><Relationship Id="rId8" Type="http://schemas.openxmlformats.org/officeDocument/2006/relationships/image" Target="../media/image86.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55.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87.png"/><Relationship Id="rId5" Type="http://schemas.openxmlformats.org/officeDocument/2006/relationships/image" Target="../media/image88.png"/><Relationship Id="rId6" Type="http://schemas.openxmlformats.org/officeDocument/2006/relationships/image" Target="../media/image89.png"/><Relationship Id="rId7" Type="http://schemas.openxmlformats.org/officeDocument/2006/relationships/image" Target="../media/image90.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56.xml.rels><?xml version="1.0" encoding="UTF-8" standalone="yes"?>
<Relationships xmlns="http://schemas.openxmlformats.org/package/2006/relationships"><Relationship Id="rId3" Type="http://schemas.openxmlformats.org/officeDocument/2006/relationships/image" Target="../media/image91.png"/><Relationship Id="rId4" Type="http://schemas.openxmlformats.org/officeDocument/2006/relationships/image" Target="../media/image92.png"/><Relationship Id="rId5" Type="http://schemas.openxmlformats.org/officeDocument/2006/relationships/image" Target="../media/image93.png"/><Relationship Id="rId6" Type="http://schemas.openxmlformats.org/officeDocument/2006/relationships/image" Target="../media/image94.png"/><Relationship Id="rId7" Type="http://schemas.openxmlformats.org/officeDocument/2006/relationships/image" Target="../media/image70.png"/><Relationship Id="rId8" Type="http://schemas.openxmlformats.org/officeDocument/2006/relationships/image" Target="../media/image73.png"/><Relationship Id="rId9" Type="http://schemas.openxmlformats.org/officeDocument/2006/relationships/image" Target="../media/image95.png"/><Relationship Id="rId10" Type="http://schemas.openxmlformats.org/officeDocument/2006/relationships/image" Target="../media/image96.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57.xml.rels><?xml version="1.0" encoding="UTF-8" standalone="yes"?>
<Relationships xmlns="http://schemas.openxmlformats.org/package/2006/relationships"><Relationship Id="rId3" Type="http://schemas.openxmlformats.org/officeDocument/2006/relationships/image" Target="../media/image98.png"/><Relationship Id="rId4" Type="http://schemas.openxmlformats.org/officeDocument/2006/relationships/image" Target="../media/image99.png"/><Relationship Id="rId5" Type="http://schemas.openxmlformats.org/officeDocument/2006/relationships/image" Target="../media/image100.png"/><Relationship Id="rId6" Type="http://schemas.openxmlformats.org/officeDocument/2006/relationships/image" Target="../media/image101.png"/><Relationship Id="rId7" Type="http://schemas.openxmlformats.org/officeDocument/2006/relationships/image" Target="../media/image102.png"/><Relationship Id="rId8" Type="http://schemas.openxmlformats.org/officeDocument/2006/relationships/image" Target="../media/image103.png"/><Relationship Id="rId9" Type="http://schemas.openxmlformats.org/officeDocument/2006/relationships/image" Target="../media/image104.png"/><Relationship Id="rId1" Type="http://schemas.openxmlformats.org/officeDocument/2006/relationships/slideLayout" Target="../slideLayouts/slideLayout7.xml"/><Relationship Id="rId2" Type="http://schemas.openxmlformats.org/officeDocument/2006/relationships/image" Target="../media/image97.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5.gif"/></Relationships>
</file>

<file path=ppt/slides/_rels/slide59.xml.rels><?xml version="1.0" encoding="UTF-8" standalone="yes"?>
<Relationships xmlns="http://schemas.openxmlformats.org/package/2006/relationships"><Relationship Id="rId3" Type="http://schemas.openxmlformats.org/officeDocument/2006/relationships/image" Target="../media/image106.jpeg"/><Relationship Id="rId4" Type="http://schemas.openxmlformats.org/officeDocument/2006/relationships/image" Target="../media/image107.jpeg"/><Relationship Id="rId5" Type="http://schemas.openxmlformats.org/officeDocument/2006/relationships/image" Target="../media/image108.jpeg"/><Relationship Id="rId6" Type="http://schemas.openxmlformats.org/officeDocument/2006/relationships/image" Target="../media/image109.jpeg"/><Relationship Id="rId7" Type="http://schemas.openxmlformats.org/officeDocument/2006/relationships/image" Target="../media/image43.jpeg"/><Relationship Id="rId8" Type="http://schemas.openxmlformats.org/officeDocument/2006/relationships/image" Target="../media/image110.jpeg"/><Relationship Id="rId9" Type="http://schemas.openxmlformats.org/officeDocument/2006/relationships/image" Target="../media/image111.jpeg"/><Relationship Id="rId10" Type="http://schemas.openxmlformats.org/officeDocument/2006/relationships/image" Target="../media/image112.jpeg"/><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emf"/><Relationship Id="rId5" Type="http://schemas.openxmlformats.org/officeDocument/2006/relationships/image" Target="../media/image5.png"/><Relationship Id="rId6" Type="http://schemas.openxmlformats.org/officeDocument/2006/relationships/image" Target="../media/image6.emf"/><Relationship Id="rId7" Type="http://schemas.openxmlformats.org/officeDocument/2006/relationships/image" Target="../media/image7.emf"/><Relationship Id="rId8" Type="http://schemas.openxmlformats.org/officeDocument/2006/relationships/image" Target="../media/image8.jpe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3.xml"/><Relationship Id="rId5" Type="http://schemas.openxmlformats.org/officeDocument/2006/relationships/image" Target="../media/image113.png"/><Relationship Id="rId1" Type="http://schemas.microsoft.com/office/2007/relationships/media" Target="file://localhost/Users/martybanks/Documents/Talks/VSS/animation_r01.mp4" TargetMode="External"/><Relationship Id="rId2" Type="http://schemas.openxmlformats.org/officeDocument/2006/relationships/video" Target="file://localhost/Users/martybanks/Documents/Talks/VSS/animation_r01.mp4" TargetMode="Externa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4.xml"/><Relationship Id="rId5" Type="http://schemas.openxmlformats.org/officeDocument/2006/relationships/image" Target="../media/image114.png"/><Relationship Id="rId1" Type="http://schemas.microsoft.com/office/2007/relationships/media" Target="file://localhost/Users/martybanks/Documents/Talks/VSS/paint_animation_r01.mp4" TargetMode="External"/><Relationship Id="rId2" Type="http://schemas.openxmlformats.org/officeDocument/2006/relationships/video" Target="file://localhost/Users/martybanks/Documents/Talks/VSS/paint_animation_r01.mp4"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115.emf"/><Relationship Id="rId4" Type="http://schemas.openxmlformats.org/officeDocument/2006/relationships/image" Target="../media/image116.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63.xml.rels><?xml version="1.0" encoding="UTF-8" standalone="yes"?>
<Relationships xmlns="http://schemas.openxmlformats.org/package/2006/relationships"><Relationship Id="rId3" Type="http://schemas.openxmlformats.org/officeDocument/2006/relationships/image" Target="../media/image118.png"/><Relationship Id="rId4" Type="http://schemas.openxmlformats.org/officeDocument/2006/relationships/image" Target="../media/image119.png"/><Relationship Id="rId5" Type="http://schemas.openxmlformats.org/officeDocument/2006/relationships/image" Target="../media/image120.png"/><Relationship Id="rId6" Type="http://schemas.openxmlformats.org/officeDocument/2006/relationships/image" Target="../media/image121.png"/><Relationship Id="rId7" Type="http://schemas.openxmlformats.org/officeDocument/2006/relationships/image" Target="../media/image122.png"/><Relationship Id="rId8" Type="http://schemas.openxmlformats.org/officeDocument/2006/relationships/image" Target="../media/image123.png"/><Relationship Id="rId9" Type="http://schemas.openxmlformats.org/officeDocument/2006/relationships/image" Target="../media/image124.png"/><Relationship Id="rId1" Type="http://schemas.openxmlformats.org/officeDocument/2006/relationships/slideLayout" Target="../slideLayouts/slideLayout7.xml"/><Relationship Id="rId2" Type="http://schemas.openxmlformats.org/officeDocument/2006/relationships/image" Target="../media/image117.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oleObject" Target="../embeddings/oleObject1.bin"/><Relationship Id="rId5" Type="http://schemas.openxmlformats.org/officeDocument/2006/relationships/image" Target="../media/image9.emf"/><Relationship Id="rId6" Type="http://schemas.openxmlformats.org/officeDocument/2006/relationships/oleObject" Target="../embeddings/oleObject2.bin"/><Relationship Id="rId7" Type="http://schemas.openxmlformats.org/officeDocument/2006/relationships/image" Target="../media/image10.emf"/><Relationship Id="rId8" Type="http://schemas.openxmlformats.org/officeDocument/2006/relationships/oleObject" Target="../embeddings/oleObject3.bin"/><Relationship Id="rId9" Type="http://schemas.openxmlformats.org/officeDocument/2006/relationships/image" Target="../media/image11.emf"/><Relationship Id="rId10" Type="http://schemas.openxmlformats.org/officeDocument/2006/relationships/oleObject" Target="../embeddings/oleObject4.bin"/><Relationship Id="rId11" Type="http://schemas.openxmlformats.org/officeDocument/2006/relationships/image" Target="../media/image12.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5.bin"/><Relationship Id="rId4" Type="http://schemas.openxmlformats.org/officeDocument/2006/relationships/image" Target="../media/image14.emf"/><Relationship Id="rId5" Type="http://schemas.openxmlformats.org/officeDocument/2006/relationships/oleObject" Target="../embeddings/oleObject6.bin"/><Relationship Id="rId6" Type="http://schemas.openxmlformats.org/officeDocument/2006/relationships/image" Target="../media/image15.emf"/><Relationship Id="rId7" Type="http://schemas.openxmlformats.org/officeDocument/2006/relationships/oleObject" Target="../embeddings/oleObject7.bin"/><Relationship Id="rId8" Type="http://schemas.openxmlformats.org/officeDocument/2006/relationships/image" Target="../media/image16.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8.bin"/><Relationship Id="rId4" Type="http://schemas.openxmlformats.org/officeDocument/2006/relationships/image" Target="../media/image17.emf"/><Relationship Id="rId5" Type="http://schemas.openxmlformats.org/officeDocument/2006/relationships/image" Target="../media/image13.png"/><Relationship Id="rId6" Type="http://schemas.openxmlformats.org/officeDocument/2006/relationships/oleObject" Target="../embeddings/oleObject9.bin"/><Relationship Id="rId7" Type="http://schemas.openxmlformats.org/officeDocument/2006/relationships/image" Target="../media/image18.emf"/><Relationship Id="rId8" Type="http://schemas.openxmlformats.org/officeDocument/2006/relationships/oleObject" Target="../embeddings/oleObject10.bin"/><Relationship Id="rId9" Type="http://schemas.openxmlformats.org/officeDocument/2006/relationships/image" Target="../media/image19.emf"/><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4E4"/>
        </a:solidFill>
        <a:effectLst/>
      </p:bgPr>
    </p:bg>
    <p:spTree>
      <p:nvGrpSpPr>
        <p:cNvPr id="1" name=""/>
        <p:cNvGrpSpPr/>
        <p:nvPr/>
      </p:nvGrpSpPr>
      <p:grpSpPr>
        <a:xfrm>
          <a:off x="0" y="0"/>
          <a:ext cx="0" cy="0"/>
          <a:chOff x="0" y="0"/>
          <a:chExt cx="0" cy="0"/>
        </a:xfrm>
      </p:grpSpPr>
      <p:sp>
        <p:nvSpPr>
          <p:cNvPr id="13" name="Rectangle 12"/>
          <p:cNvSpPr/>
          <p:nvPr/>
        </p:nvSpPr>
        <p:spPr>
          <a:xfrm>
            <a:off x="0" y="5472113"/>
            <a:ext cx="9144000" cy="1385887"/>
          </a:xfrm>
          <a:prstGeom prst="rect">
            <a:avLst/>
          </a:prstGeom>
          <a:solidFill>
            <a:srgbClr val="ECE2D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rotWithShape="1">
          <a:blip r:embed="rId3" cstate="screen">
            <a:alphaModFix amt="67000"/>
            <a:extLst>
              <a:ext uri="{28A0092B-C50C-407E-A947-70E740481C1C}">
                <a14:useLocalDpi xmlns:a14="http://schemas.microsoft.com/office/drawing/2010/main"/>
              </a:ext>
            </a:extLst>
          </a:blip>
          <a:srcRect/>
          <a:stretch/>
        </p:blipFill>
        <p:spPr>
          <a:xfrm>
            <a:off x="0" y="1385888"/>
            <a:ext cx="9139160" cy="4086225"/>
          </a:xfrm>
          <a:prstGeom prst="rect">
            <a:avLst/>
          </a:prstGeom>
        </p:spPr>
      </p:pic>
      <p:sp>
        <p:nvSpPr>
          <p:cNvPr id="8" name="Rectangle 7"/>
          <p:cNvSpPr/>
          <p:nvPr/>
        </p:nvSpPr>
        <p:spPr>
          <a:xfrm>
            <a:off x="600688" y="1828800"/>
            <a:ext cx="7882911" cy="1200329"/>
          </a:xfrm>
          <a:prstGeom prst="rect">
            <a:avLst/>
          </a:prstGeom>
        </p:spPr>
        <p:txBody>
          <a:bodyPr wrap="square">
            <a:spAutoFit/>
          </a:bodyPr>
          <a:lstStyle/>
          <a:p>
            <a:r>
              <a:rPr lang="en-US" sz="3600" dirty="0" smtClean="0">
                <a:latin typeface="Optima"/>
                <a:cs typeface="Optima"/>
              </a:rPr>
              <a:t>The perception </a:t>
            </a:r>
            <a:r>
              <a:rPr lang="en-US" sz="3600" dirty="0">
                <a:latin typeface="Optima"/>
                <a:cs typeface="Optima"/>
              </a:rPr>
              <a:t>of</a:t>
            </a:r>
            <a:r>
              <a:rPr lang="en-US" sz="3600" dirty="0" smtClean="0">
                <a:latin typeface="Optima"/>
                <a:cs typeface="Optima"/>
              </a:rPr>
              <a:t> surface </a:t>
            </a:r>
            <a:r>
              <a:rPr lang="en-US" sz="3600" dirty="0">
                <a:latin typeface="Optima"/>
                <a:cs typeface="Optima"/>
              </a:rPr>
              <a:t>m</a:t>
            </a:r>
            <a:r>
              <a:rPr lang="en-US" sz="3600" dirty="0" smtClean="0">
                <a:latin typeface="Optima"/>
                <a:cs typeface="Optima"/>
              </a:rPr>
              <a:t>aterial from disparity and focus cues</a:t>
            </a:r>
            <a:endParaRPr lang="en-US" sz="3600" dirty="0">
              <a:latin typeface="Optima"/>
              <a:cs typeface="Optima"/>
            </a:endParaRPr>
          </a:p>
        </p:txBody>
      </p:sp>
      <p:sp>
        <p:nvSpPr>
          <p:cNvPr id="10" name="Rectangle 9"/>
          <p:cNvSpPr/>
          <p:nvPr/>
        </p:nvSpPr>
        <p:spPr>
          <a:xfrm>
            <a:off x="617621" y="4013188"/>
            <a:ext cx="7865978" cy="1897955"/>
          </a:xfrm>
          <a:prstGeom prst="rect">
            <a:avLst/>
          </a:prstGeom>
        </p:spPr>
        <p:txBody>
          <a:bodyPr wrap="square">
            <a:spAutoFit/>
          </a:bodyPr>
          <a:lstStyle/>
          <a:p>
            <a:r>
              <a:rPr lang="en-US" sz="2200" dirty="0">
                <a:latin typeface="Optima"/>
                <a:cs typeface="Optima"/>
              </a:rPr>
              <a:t>Martin</a:t>
            </a:r>
            <a:r>
              <a:rPr lang="en-US" sz="2200" dirty="0" smtClean="0">
                <a:latin typeface="Optima"/>
                <a:cs typeface="Optima"/>
              </a:rPr>
              <a:t> S. Banks</a:t>
            </a:r>
            <a:r>
              <a:rPr lang="en-US" sz="2200" baseline="30000" dirty="0" smtClean="0">
                <a:latin typeface="Optima"/>
                <a:cs typeface="Optima"/>
              </a:rPr>
              <a:t>1</a:t>
            </a:r>
            <a:r>
              <a:rPr lang="en-US" sz="2200" dirty="0" smtClean="0">
                <a:latin typeface="Optima"/>
                <a:cs typeface="Optima"/>
              </a:rPr>
              <a:t>, </a:t>
            </a:r>
            <a:r>
              <a:rPr lang="en-US" sz="2200" dirty="0">
                <a:latin typeface="Optima"/>
                <a:cs typeface="Optima"/>
              </a:rPr>
              <a:t>Abdullah </a:t>
            </a:r>
            <a:r>
              <a:rPr lang="en-US" sz="2200" dirty="0" smtClean="0">
                <a:latin typeface="Optima"/>
                <a:cs typeface="Optima"/>
              </a:rPr>
              <a:t>Bulbul</a:t>
            </a:r>
            <a:r>
              <a:rPr lang="en-US" sz="2200" baseline="30000" dirty="0" smtClean="0">
                <a:latin typeface="Optima"/>
                <a:cs typeface="Optima"/>
              </a:rPr>
              <a:t>1</a:t>
            </a:r>
            <a:r>
              <a:rPr lang="en-US" sz="2200" dirty="0" smtClean="0">
                <a:latin typeface="Optima"/>
                <a:cs typeface="Optima"/>
              </a:rPr>
              <a:t>, </a:t>
            </a:r>
            <a:r>
              <a:rPr lang="en-US" sz="2200" dirty="0">
                <a:latin typeface="Optima"/>
                <a:cs typeface="Optima"/>
              </a:rPr>
              <a:t>Rachel </a:t>
            </a:r>
            <a:r>
              <a:rPr lang="en-US" sz="2200" dirty="0" smtClean="0">
                <a:latin typeface="Optima"/>
                <a:cs typeface="Optima"/>
              </a:rPr>
              <a:t>Albert</a:t>
            </a:r>
            <a:r>
              <a:rPr lang="en-US" sz="2200" baseline="30000" dirty="0" smtClean="0">
                <a:latin typeface="Optima"/>
                <a:cs typeface="Optima"/>
              </a:rPr>
              <a:t>1</a:t>
            </a:r>
            <a:r>
              <a:rPr lang="en-US" sz="2200" dirty="0" smtClean="0">
                <a:latin typeface="Optima"/>
                <a:cs typeface="Optima"/>
              </a:rPr>
              <a:t>, </a:t>
            </a:r>
            <a:r>
              <a:rPr lang="en-US" sz="2200" dirty="0" err="1" smtClean="0">
                <a:latin typeface="Optima"/>
                <a:cs typeface="Optima"/>
              </a:rPr>
              <a:t>Joohwan</a:t>
            </a:r>
            <a:r>
              <a:rPr lang="en-US" sz="2200" dirty="0" smtClean="0">
                <a:latin typeface="Optima"/>
                <a:cs typeface="Optima"/>
              </a:rPr>
              <a:t> Kim</a:t>
            </a:r>
            <a:r>
              <a:rPr lang="en-US" sz="2200" baseline="30000" dirty="0" smtClean="0">
                <a:latin typeface="Optima"/>
                <a:cs typeface="Optima"/>
              </a:rPr>
              <a:t>1,</a:t>
            </a:r>
            <a:r>
              <a:rPr lang="en-US" sz="2200" dirty="0" smtClean="0">
                <a:latin typeface="Optima"/>
                <a:cs typeface="Optima"/>
              </a:rPr>
              <a:t> </a:t>
            </a:r>
            <a:r>
              <a:rPr lang="en-US" sz="2200" dirty="0" err="1" smtClean="0">
                <a:latin typeface="Optima"/>
                <a:cs typeface="Optima"/>
              </a:rPr>
              <a:t>Rahul</a:t>
            </a:r>
            <a:r>
              <a:rPr lang="en-US" sz="2200" dirty="0" smtClean="0">
                <a:latin typeface="Optima"/>
                <a:cs typeface="Optima"/>
              </a:rPr>
              <a:t> Narain</a:t>
            </a:r>
            <a:r>
              <a:rPr lang="en-US" sz="2200" baseline="30000" dirty="0" smtClean="0">
                <a:latin typeface="Optima"/>
                <a:cs typeface="Optima"/>
              </a:rPr>
              <a:t>2</a:t>
            </a:r>
            <a:r>
              <a:rPr lang="en-US" sz="2200" dirty="0" smtClean="0">
                <a:latin typeface="Optima"/>
                <a:cs typeface="Optima"/>
              </a:rPr>
              <a:t>, </a:t>
            </a:r>
            <a:r>
              <a:rPr lang="en-US" sz="2200" dirty="0">
                <a:latin typeface="Optima"/>
                <a:cs typeface="Optima"/>
              </a:rPr>
              <a:t>James</a:t>
            </a:r>
            <a:r>
              <a:rPr lang="en-US" sz="2200" dirty="0" smtClean="0">
                <a:latin typeface="Optima"/>
                <a:cs typeface="Optima"/>
              </a:rPr>
              <a:t> F. O’Brien</a:t>
            </a:r>
            <a:r>
              <a:rPr lang="en-US" sz="2200" baseline="30000" dirty="0" smtClean="0">
                <a:latin typeface="Optima"/>
                <a:cs typeface="Optima"/>
              </a:rPr>
              <a:t>2</a:t>
            </a:r>
            <a:r>
              <a:rPr lang="en-US" sz="2200" dirty="0" smtClean="0">
                <a:latin typeface="Optima"/>
                <a:cs typeface="Optima"/>
              </a:rPr>
              <a:t>, &amp; Gregory J. Ward</a:t>
            </a:r>
            <a:r>
              <a:rPr lang="en-US" sz="2200" baseline="30000" dirty="0" smtClean="0">
                <a:latin typeface="Optima"/>
                <a:cs typeface="Optima"/>
              </a:rPr>
              <a:t>3</a:t>
            </a:r>
          </a:p>
          <a:p>
            <a:endParaRPr lang="en-US" sz="2000" baseline="30000" dirty="0" smtClean="0">
              <a:latin typeface="Optima"/>
              <a:cs typeface="Optima"/>
            </a:endParaRPr>
          </a:p>
          <a:p>
            <a:r>
              <a:rPr lang="en-US" sz="2000" baseline="30000" dirty="0" smtClean="0">
                <a:latin typeface="Optima"/>
                <a:cs typeface="Optima"/>
              </a:rPr>
              <a:t>1 </a:t>
            </a:r>
            <a:r>
              <a:rPr lang="en-US" sz="2000" dirty="0" smtClean="0">
                <a:latin typeface="Optima"/>
                <a:cs typeface="Optima"/>
              </a:rPr>
              <a:t>Vision Science Graduate Program, UC Berkeley</a:t>
            </a:r>
          </a:p>
          <a:p>
            <a:r>
              <a:rPr lang="en-US" sz="2000" baseline="30000" dirty="0" smtClean="0">
                <a:latin typeface="Optima"/>
                <a:cs typeface="Optima"/>
              </a:rPr>
              <a:t>2 </a:t>
            </a:r>
            <a:r>
              <a:rPr lang="en-US" sz="2000" dirty="0" smtClean="0">
                <a:latin typeface="Optima"/>
                <a:cs typeface="Optima"/>
              </a:rPr>
              <a:t>Department of Computer Science, UC Berkeley</a:t>
            </a:r>
          </a:p>
          <a:p>
            <a:r>
              <a:rPr lang="en-US" sz="2000" baseline="30000" dirty="0" smtClean="0">
                <a:latin typeface="Optima"/>
                <a:cs typeface="Optima"/>
              </a:rPr>
              <a:t>3 </a:t>
            </a:r>
            <a:r>
              <a:rPr lang="en-US" sz="2000" dirty="0" smtClean="0">
                <a:latin typeface="Optima"/>
                <a:cs typeface="Optima"/>
              </a:rPr>
              <a:t>Lawrence Berkeley National Laboratory &amp; Dolby Labs</a:t>
            </a:r>
            <a:endParaRPr lang="en-US" sz="2000" dirty="0">
              <a:latin typeface="Optima"/>
              <a:cs typeface="Optima"/>
            </a:endParaRPr>
          </a:p>
        </p:txBody>
      </p:sp>
    </p:spTree>
    <p:extLst>
      <p:ext uri="{BB962C8B-B14F-4D97-AF65-F5344CB8AC3E}">
        <p14:creationId xmlns:p14="http://schemas.microsoft.com/office/powerpoint/2010/main" val="94882334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66722" y="24096"/>
            <a:ext cx="5347895" cy="523220"/>
          </a:xfrm>
          <a:prstGeom prst="rect">
            <a:avLst/>
          </a:prstGeom>
          <a:noFill/>
          <a:effectLst>
            <a:outerShdw blurRad="50800" dist="38100" dir="2700000">
              <a:srgbClr val="000000">
                <a:alpha val="43000"/>
              </a:srgbClr>
            </a:outerShdw>
          </a:effectLst>
        </p:spPr>
        <p:txBody>
          <a:bodyPr wrap="square" rtlCol="0">
            <a:spAutoFit/>
          </a:bodyPr>
          <a:lstStyle/>
          <a:p>
            <a:r>
              <a:rPr lang="en-US" sz="2800" dirty="0" smtClean="0">
                <a:latin typeface="Arial"/>
                <a:cs typeface="Arial"/>
              </a:rPr>
              <a:t>Reflection Geometry: Disparity</a:t>
            </a:r>
          </a:p>
        </p:txBody>
      </p:sp>
      <p:sp>
        <p:nvSpPr>
          <p:cNvPr id="26" name="TextBox 25"/>
          <p:cNvSpPr txBox="1"/>
          <p:nvPr/>
        </p:nvSpPr>
        <p:spPr>
          <a:xfrm>
            <a:off x="3685580" y="5001736"/>
            <a:ext cx="1829038" cy="369332"/>
          </a:xfrm>
          <a:prstGeom prst="rect">
            <a:avLst/>
          </a:prstGeom>
          <a:noFill/>
        </p:spPr>
        <p:txBody>
          <a:bodyPr wrap="square" rtlCol="0">
            <a:spAutoFit/>
          </a:bodyPr>
          <a:lstStyle/>
          <a:p>
            <a:r>
              <a:rPr lang="en-US" dirty="0" smtClean="0">
                <a:latin typeface="Arial"/>
                <a:cs typeface="Arial"/>
              </a:rPr>
              <a:t>left &amp; right eyes</a:t>
            </a:r>
            <a:endParaRPr lang="en-US" dirty="0">
              <a:latin typeface="Arial"/>
              <a:cs typeface="Arial"/>
            </a:endParaRPr>
          </a:p>
        </p:txBody>
      </p:sp>
      <p:pic>
        <p:nvPicPr>
          <p:cNvPr id="21" name="Picture 20" descr="test copy 8.tif"/>
          <p:cNvPicPr>
            <a:picLocks noChangeAspect="1"/>
          </p:cNvPicPr>
          <p:nvPr/>
        </p:nvPicPr>
        <p:blipFill>
          <a:blip r:embed="rId2"/>
          <a:stretch>
            <a:fillRect/>
          </a:stretch>
        </p:blipFill>
        <p:spPr>
          <a:xfrm>
            <a:off x="1920279" y="1257805"/>
            <a:ext cx="5105477" cy="5034568"/>
          </a:xfrm>
          <a:prstGeom prst="rect">
            <a:avLst/>
          </a:prstGeom>
        </p:spPr>
      </p:pic>
      <p:sp>
        <p:nvSpPr>
          <p:cNvPr id="34" name="Rectangle 33"/>
          <p:cNvSpPr/>
          <p:nvPr/>
        </p:nvSpPr>
        <p:spPr>
          <a:xfrm>
            <a:off x="6936984" y="474568"/>
            <a:ext cx="287903" cy="575038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p:cNvSpPr/>
          <p:nvPr/>
        </p:nvSpPr>
        <p:spPr>
          <a:xfrm>
            <a:off x="1893483" y="488750"/>
            <a:ext cx="370160" cy="575038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p:cNvSpPr/>
          <p:nvPr/>
        </p:nvSpPr>
        <p:spPr>
          <a:xfrm rot="16200000">
            <a:off x="4710790" y="-1683445"/>
            <a:ext cx="287903" cy="575038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p:cNvSpPr/>
          <p:nvPr/>
        </p:nvSpPr>
        <p:spPr>
          <a:xfrm rot="16200000">
            <a:off x="4710790" y="3290498"/>
            <a:ext cx="287903" cy="575038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Connector 13"/>
          <p:cNvCxnSpPr/>
          <p:nvPr/>
        </p:nvCxnSpPr>
        <p:spPr>
          <a:xfrm>
            <a:off x="12699" y="561741"/>
            <a:ext cx="5245101" cy="1588"/>
          </a:xfrm>
          <a:prstGeom prst="line">
            <a:avLst/>
          </a:prstGeom>
          <a:ln w="19050" cap="flat" cmpd="sng" algn="ctr">
            <a:solidFill>
              <a:srgbClr val="000000"/>
            </a:solidFill>
            <a:prstDash val="solid"/>
            <a:round/>
            <a:headEnd type="none" w="med" len="med"/>
            <a:tailEnd type="none" w="med" len="med"/>
          </a:ln>
          <a:effectLst>
            <a:outerShdw blurRad="50800" dist="38100" dir="270000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51" name="TextBox 50"/>
          <p:cNvSpPr txBox="1"/>
          <p:nvPr/>
        </p:nvSpPr>
        <p:spPr>
          <a:xfrm>
            <a:off x="6118329" y="1533202"/>
            <a:ext cx="2577266" cy="369332"/>
          </a:xfrm>
          <a:prstGeom prst="rect">
            <a:avLst/>
          </a:prstGeom>
          <a:noFill/>
        </p:spPr>
        <p:txBody>
          <a:bodyPr wrap="square" rtlCol="0">
            <a:spAutoFit/>
          </a:bodyPr>
          <a:lstStyle/>
          <a:p>
            <a:r>
              <a:rPr lang="en-US" dirty="0" smtClean="0">
                <a:solidFill>
                  <a:srgbClr val="FF0000"/>
                </a:solidFill>
                <a:latin typeface="Arial"/>
                <a:cs typeface="Arial"/>
              </a:rPr>
              <a:t>illumination sphere</a:t>
            </a:r>
            <a:endParaRPr lang="en-US" dirty="0">
              <a:solidFill>
                <a:srgbClr val="FF0000"/>
              </a:solidFill>
              <a:latin typeface="Arial"/>
              <a:cs typeface="Arial"/>
            </a:endParaRPr>
          </a:p>
        </p:txBody>
      </p:sp>
      <p:sp>
        <p:nvSpPr>
          <p:cNvPr id="52" name="TextBox 51"/>
          <p:cNvSpPr txBox="1"/>
          <p:nvPr/>
        </p:nvSpPr>
        <p:spPr>
          <a:xfrm>
            <a:off x="4949119" y="2809571"/>
            <a:ext cx="972325" cy="369332"/>
          </a:xfrm>
          <a:prstGeom prst="rect">
            <a:avLst/>
          </a:prstGeom>
          <a:noFill/>
        </p:spPr>
        <p:txBody>
          <a:bodyPr wrap="square" rtlCol="0">
            <a:spAutoFit/>
          </a:bodyPr>
          <a:lstStyle/>
          <a:p>
            <a:r>
              <a:rPr lang="en-US" dirty="0" smtClean="0">
                <a:solidFill>
                  <a:srgbClr val="0000FF"/>
                </a:solidFill>
                <a:latin typeface="Arial"/>
                <a:cs typeface="Arial"/>
              </a:rPr>
              <a:t>object</a:t>
            </a:r>
            <a:endParaRPr lang="en-US" dirty="0">
              <a:solidFill>
                <a:srgbClr val="0000FF"/>
              </a:solidFill>
              <a:latin typeface="Arial"/>
              <a:cs typeface="Arial"/>
            </a:endParaRPr>
          </a:p>
        </p:txBody>
      </p:sp>
      <p:sp>
        <p:nvSpPr>
          <p:cNvPr id="53" name="TextBox 52"/>
          <p:cNvSpPr txBox="1"/>
          <p:nvPr/>
        </p:nvSpPr>
        <p:spPr>
          <a:xfrm>
            <a:off x="4689368" y="4044547"/>
            <a:ext cx="1829038" cy="369332"/>
          </a:xfrm>
          <a:prstGeom prst="rect">
            <a:avLst/>
          </a:prstGeom>
          <a:noFill/>
        </p:spPr>
        <p:txBody>
          <a:bodyPr wrap="square" rtlCol="0">
            <a:spAutoFit/>
          </a:bodyPr>
          <a:lstStyle/>
          <a:p>
            <a:r>
              <a:rPr lang="en-US" dirty="0" smtClean="0">
                <a:latin typeface="Arial"/>
                <a:cs typeface="Arial"/>
              </a:rPr>
              <a:t>virtual image</a:t>
            </a:r>
            <a:endParaRPr lang="en-US" dirty="0">
              <a:latin typeface="Arial"/>
              <a:cs typeface="Arial"/>
            </a:endParaRPr>
          </a:p>
        </p:txBody>
      </p:sp>
      <p:sp>
        <p:nvSpPr>
          <p:cNvPr id="54" name="Oval 53"/>
          <p:cNvSpPr>
            <a:spLocks noChangeAspect="1"/>
          </p:cNvSpPr>
          <p:nvPr/>
        </p:nvSpPr>
        <p:spPr>
          <a:xfrm>
            <a:off x="4242983" y="4713312"/>
            <a:ext cx="259751" cy="259751"/>
          </a:xfrm>
          <a:prstGeom prst="ellipse">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Oval 54"/>
          <p:cNvSpPr>
            <a:spLocks noChangeAspect="1"/>
          </p:cNvSpPr>
          <p:nvPr/>
        </p:nvSpPr>
        <p:spPr>
          <a:xfrm>
            <a:off x="4706301" y="4713312"/>
            <a:ext cx="259751" cy="259751"/>
          </a:xfrm>
          <a:prstGeom prst="ellipse">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TextBox 55"/>
          <p:cNvSpPr txBox="1"/>
          <p:nvPr/>
        </p:nvSpPr>
        <p:spPr>
          <a:xfrm>
            <a:off x="3702516" y="5001739"/>
            <a:ext cx="1829038" cy="369332"/>
          </a:xfrm>
          <a:prstGeom prst="rect">
            <a:avLst/>
          </a:prstGeom>
          <a:noFill/>
        </p:spPr>
        <p:txBody>
          <a:bodyPr wrap="square" rtlCol="0">
            <a:spAutoFit/>
          </a:bodyPr>
          <a:lstStyle/>
          <a:p>
            <a:r>
              <a:rPr lang="en-US" dirty="0" smtClean="0">
                <a:latin typeface="Arial"/>
                <a:cs typeface="Arial"/>
              </a:rPr>
              <a:t>left &amp; right eyes</a:t>
            </a:r>
            <a:endParaRPr lang="en-US" dirty="0">
              <a:latin typeface="Arial"/>
              <a:cs typeface="Arial"/>
            </a:endParaRPr>
          </a:p>
        </p:txBody>
      </p:sp>
      <p:cxnSp>
        <p:nvCxnSpPr>
          <p:cNvPr id="57" name="Straight Arrow Connector 56"/>
          <p:cNvCxnSpPr/>
          <p:nvPr/>
        </p:nvCxnSpPr>
        <p:spPr>
          <a:xfrm rot="16200000" flipV="1">
            <a:off x="4600477" y="3662679"/>
            <a:ext cx="567275" cy="389499"/>
          </a:xfrm>
          <a:prstGeom prst="straightConnector1">
            <a:avLst/>
          </a:prstGeom>
          <a:ln w="19050" cap="flat" cmpd="sng" algn="ctr">
            <a:solidFill>
              <a:srgbClr val="00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5643035" y="5979011"/>
            <a:ext cx="3500965" cy="830997"/>
          </a:xfrm>
          <a:prstGeom prst="rect">
            <a:avLst/>
          </a:prstGeom>
          <a:noFill/>
        </p:spPr>
        <p:txBody>
          <a:bodyPr wrap="square" rtlCol="0">
            <a:spAutoFit/>
          </a:bodyPr>
          <a:lstStyle/>
          <a:p>
            <a:r>
              <a:rPr lang="en-US" sz="1600" dirty="0" err="1" smtClean="0">
                <a:latin typeface="Arial"/>
                <a:cs typeface="Arial"/>
              </a:rPr>
              <a:t>Kirschmann</a:t>
            </a:r>
            <a:r>
              <a:rPr lang="en-US" sz="1600" dirty="0" smtClean="0">
                <a:latin typeface="Arial"/>
                <a:cs typeface="Arial"/>
              </a:rPr>
              <a:t> (1895)</a:t>
            </a:r>
          </a:p>
          <a:p>
            <a:r>
              <a:rPr lang="en-US" sz="1600" dirty="0" smtClean="0">
                <a:latin typeface="Arial"/>
                <a:cs typeface="Arial"/>
              </a:rPr>
              <a:t>Blake &amp; Bülthoff (1990)</a:t>
            </a:r>
          </a:p>
          <a:p>
            <a:r>
              <a:rPr lang="en-US" sz="1600" dirty="0" err="1" smtClean="0">
                <a:latin typeface="Arial"/>
                <a:cs typeface="Arial"/>
              </a:rPr>
              <a:t>Muryy</a:t>
            </a:r>
            <a:r>
              <a:rPr lang="en-US" sz="1600" dirty="0" smtClean="0">
                <a:latin typeface="Arial"/>
                <a:cs typeface="Arial"/>
              </a:rPr>
              <a:t>, Fleming, &amp; </a:t>
            </a:r>
            <a:r>
              <a:rPr lang="en-US" sz="1600" dirty="0" err="1" smtClean="0">
                <a:latin typeface="Arial"/>
                <a:cs typeface="Arial"/>
              </a:rPr>
              <a:t>Welchman</a:t>
            </a:r>
            <a:r>
              <a:rPr lang="en-US" sz="1600" dirty="0" smtClean="0">
                <a:latin typeface="Arial"/>
                <a:cs typeface="Arial"/>
              </a:rPr>
              <a:t> (2013)</a:t>
            </a:r>
            <a:endParaRPr lang="en-US" sz="1600" dirty="0">
              <a:latin typeface="Arial"/>
              <a:cs typeface="Arial"/>
            </a:endParaRPr>
          </a:p>
        </p:txBody>
      </p:sp>
    </p:spTree>
    <p:extLst>
      <p:ext uri="{BB962C8B-B14F-4D97-AF65-F5344CB8AC3E}">
        <p14:creationId xmlns:p14="http://schemas.microsoft.com/office/powerpoint/2010/main" val="206249312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test copy 8.gif"/>
          <p:cNvPicPr>
            <a:picLocks noChangeAspect="1"/>
          </p:cNvPicPr>
          <p:nvPr/>
        </p:nvPicPr>
        <p:blipFill>
          <a:blip r:embed="rId2"/>
          <a:stretch>
            <a:fillRect/>
          </a:stretch>
        </p:blipFill>
        <p:spPr>
          <a:xfrm>
            <a:off x="1921017" y="1257805"/>
            <a:ext cx="5105477" cy="5034568"/>
          </a:xfrm>
          <a:prstGeom prst="rect">
            <a:avLst/>
          </a:prstGeom>
        </p:spPr>
      </p:pic>
      <p:sp>
        <p:nvSpPr>
          <p:cNvPr id="8" name="Rectangle 7"/>
          <p:cNvSpPr/>
          <p:nvPr/>
        </p:nvSpPr>
        <p:spPr>
          <a:xfrm>
            <a:off x="6936984" y="322168"/>
            <a:ext cx="287903" cy="575038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1893483" y="336350"/>
            <a:ext cx="370160" cy="575038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rot="16200000">
            <a:off x="4558390" y="-1683445"/>
            <a:ext cx="287903" cy="575038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rot="16200000">
            <a:off x="4558390" y="3277798"/>
            <a:ext cx="287903" cy="575038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6118326" y="1533199"/>
            <a:ext cx="2577266" cy="369332"/>
          </a:xfrm>
          <a:prstGeom prst="rect">
            <a:avLst/>
          </a:prstGeom>
          <a:noFill/>
        </p:spPr>
        <p:txBody>
          <a:bodyPr wrap="square" rtlCol="0">
            <a:spAutoFit/>
          </a:bodyPr>
          <a:lstStyle/>
          <a:p>
            <a:r>
              <a:rPr lang="en-US" dirty="0" smtClean="0">
                <a:solidFill>
                  <a:srgbClr val="FF0000"/>
                </a:solidFill>
                <a:latin typeface="Arial"/>
                <a:cs typeface="Arial"/>
              </a:rPr>
              <a:t>illumination sphere</a:t>
            </a:r>
            <a:endParaRPr lang="en-US" dirty="0">
              <a:solidFill>
                <a:srgbClr val="FF0000"/>
              </a:solidFill>
              <a:latin typeface="Arial"/>
              <a:cs typeface="Arial"/>
            </a:endParaRPr>
          </a:p>
        </p:txBody>
      </p:sp>
      <p:sp>
        <p:nvSpPr>
          <p:cNvPr id="15" name="TextBox 14"/>
          <p:cNvSpPr txBox="1"/>
          <p:nvPr/>
        </p:nvSpPr>
        <p:spPr>
          <a:xfrm>
            <a:off x="4949116" y="2809568"/>
            <a:ext cx="972325" cy="369332"/>
          </a:xfrm>
          <a:prstGeom prst="rect">
            <a:avLst/>
          </a:prstGeom>
          <a:noFill/>
        </p:spPr>
        <p:txBody>
          <a:bodyPr wrap="square" rtlCol="0">
            <a:spAutoFit/>
          </a:bodyPr>
          <a:lstStyle/>
          <a:p>
            <a:r>
              <a:rPr lang="en-US" dirty="0" smtClean="0">
                <a:solidFill>
                  <a:srgbClr val="0000FF"/>
                </a:solidFill>
                <a:latin typeface="Arial"/>
                <a:cs typeface="Arial"/>
              </a:rPr>
              <a:t>object</a:t>
            </a:r>
            <a:endParaRPr lang="en-US" dirty="0">
              <a:solidFill>
                <a:srgbClr val="0000FF"/>
              </a:solidFill>
              <a:latin typeface="Arial"/>
              <a:cs typeface="Arial"/>
            </a:endParaRPr>
          </a:p>
        </p:txBody>
      </p:sp>
      <p:sp>
        <p:nvSpPr>
          <p:cNvPr id="16" name="TextBox 15"/>
          <p:cNvSpPr txBox="1"/>
          <p:nvPr/>
        </p:nvSpPr>
        <p:spPr>
          <a:xfrm>
            <a:off x="4689365" y="4044544"/>
            <a:ext cx="1829038" cy="369332"/>
          </a:xfrm>
          <a:prstGeom prst="rect">
            <a:avLst/>
          </a:prstGeom>
          <a:noFill/>
        </p:spPr>
        <p:txBody>
          <a:bodyPr wrap="square" rtlCol="0">
            <a:spAutoFit/>
          </a:bodyPr>
          <a:lstStyle/>
          <a:p>
            <a:r>
              <a:rPr lang="en-US" dirty="0" smtClean="0">
                <a:latin typeface="Arial"/>
                <a:cs typeface="Arial"/>
              </a:rPr>
              <a:t>virtual image</a:t>
            </a:r>
            <a:endParaRPr lang="en-US" dirty="0">
              <a:latin typeface="Arial"/>
              <a:cs typeface="Arial"/>
            </a:endParaRPr>
          </a:p>
        </p:txBody>
      </p:sp>
      <p:sp>
        <p:nvSpPr>
          <p:cNvPr id="17" name="Oval 16"/>
          <p:cNvSpPr>
            <a:spLocks noChangeAspect="1"/>
          </p:cNvSpPr>
          <p:nvPr/>
        </p:nvSpPr>
        <p:spPr>
          <a:xfrm>
            <a:off x="4242984" y="4704841"/>
            <a:ext cx="259751" cy="259751"/>
          </a:xfrm>
          <a:prstGeom prst="ellipse">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a:spLocks noChangeAspect="1"/>
          </p:cNvSpPr>
          <p:nvPr/>
        </p:nvSpPr>
        <p:spPr>
          <a:xfrm>
            <a:off x="4697832" y="4713308"/>
            <a:ext cx="259751" cy="259751"/>
          </a:xfrm>
          <a:prstGeom prst="ellipse">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0" name="Straight Arrow Connector 19"/>
          <p:cNvCxnSpPr/>
          <p:nvPr/>
        </p:nvCxnSpPr>
        <p:spPr>
          <a:xfrm rot="16200000" flipV="1">
            <a:off x="4600477" y="3662679"/>
            <a:ext cx="567275" cy="389499"/>
          </a:xfrm>
          <a:prstGeom prst="straightConnector1">
            <a:avLst/>
          </a:prstGeom>
          <a:ln w="19050" cap="flat" cmpd="sng" algn="ctr">
            <a:solidFill>
              <a:srgbClr val="00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166722" y="24096"/>
            <a:ext cx="5347895" cy="523220"/>
          </a:xfrm>
          <a:prstGeom prst="rect">
            <a:avLst/>
          </a:prstGeom>
          <a:noFill/>
          <a:effectLst>
            <a:outerShdw blurRad="50800" dist="38100" dir="2700000">
              <a:srgbClr val="000000">
                <a:alpha val="43000"/>
              </a:srgbClr>
            </a:outerShdw>
          </a:effectLst>
        </p:spPr>
        <p:txBody>
          <a:bodyPr wrap="square" rtlCol="0">
            <a:spAutoFit/>
          </a:bodyPr>
          <a:lstStyle/>
          <a:p>
            <a:r>
              <a:rPr lang="en-US" sz="2800" dirty="0" smtClean="0">
                <a:latin typeface="Arial"/>
                <a:cs typeface="Arial"/>
              </a:rPr>
              <a:t>Reflection Geometry: Disparity</a:t>
            </a:r>
          </a:p>
        </p:txBody>
      </p:sp>
      <p:cxnSp>
        <p:nvCxnSpPr>
          <p:cNvPr id="14" name="Straight Connector 13"/>
          <p:cNvCxnSpPr/>
          <p:nvPr/>
        </p:nvCxnSpPr>
        <p:spPr>
          <a:xfrm>
            <a:off x="12699" y="561741"/>
            <a:ext cx="5245101" cy="1588"/>
          </a:xfrm>
          <a:prstGeom prst="line">
            <a:avLst/>
          </a:prstGeom>
          <a:ln w="19050" cap="flat" cmpd="sng" algn="ctr">
            <a:solidFill>
              <a:srgbClr val="000000"/>
            </a:solidFill>
            <a:prstDash val="solid"/>
            <a:round/>
            <a:headEnd type="none" w="med" len="med"/>
            <a:tailEnd type="none" w="med" len="med"/>
          </a:ln>
          <a:effectLst>
            <a:outerShdw blurRad="50800" dist="38100" dir="270000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3702513" y="5001736"/>
            <a:ext cx="1829038" cy="369332"/>
          </a:xfrm>
          <a:prstGeom prst="rect">
            <a:avLst/>
          </a:prstGeom>
          <a:noFill/>
        </p:spPr>
        <p:txBody>
          <a:bodyPr wrap="square" rtlCol="0">
            <a:spAutoFit/>
          </a:bodyPr>
          <a:lstStyle/>
          <a:p>
            <a:r>
              <a:rPr lang="en-US" dirty="0" smtClean="0">
                <a:latin typeface="Arial"/>
                <a:cs typeface="Arial"/>
              </a:rPr>
              <a:t>left &amp; right eyes</a:t>
            </a:r>
            <a:endParaRPr lang="en-US" dirty="0">
              <a:latin typeface="Arial"/>
              <a:cs typeface="Arial"/>
            </a:endParaRPr>
          </a:p>
        </p:txBody>
      </p:sp>
      <p:sp>
        <p:nvSpPr>
          <p:cNvPr id="21" name="TextBox 20"/>
          <p:cNvSpPr txBox="1"/>
          <p:nvPr/>
        </p:nvSpPr>
        <p:spPr>
          <a:xfrm>
            <a:off x="5643035" y="5979011"/>
            <a:ext cx="3500965" cy="830997"/>
          </a:xfrm>
          <a:prstGeom prst="rect">
            <a:avLst/>
          </a:prstGeom>
          <a:noFill/>
        </p:spPr>
        <p:txBody>
          <a:bodyPr wrap="square" rtlCol="0">
            <a:spAutoFit/>
          </a:bodyPr>
          <a:lstStyle/>
          <a:p>
            <a:r>
              <a:rPr lang="en-US" sz="1600" dirty="0" err="1" smtClean="0">
                <a:latin typeface="Arial"/>
                <a:cs typeface="Arial"/>
              </a:rPr>
              <a:t>Kirschmann</a:t>
            </a:r>
            <a:r>
              <a:rPr lang="en-US" sz="1600" dirty="0" smtClean="0">
                <a:latin typeface="Arial"/>
                <a:cs typeface="Arial"/>
              </a:rPr>
              <a:t> (1895)</a:t>
            </a:r>
          </a:p>
          <a:p>
            <a:r>
              <a:rPr lang="en-US" sz="1600" dirty="0" smtClean="0">
                <a:latin typeface="Arial"/>
                <a:cs typeface="Arial"/>
              </a:rPr>
              <a:t>Blake &amp; Bülthoff (1990)</a:t>
            </a:r>
          </a:p>
          <a:p>
            <a:r>
              <a:rPr lang="en-US" sz="1600" dirty="0" err="1" smtClean="0">
                <a:latin typeface="Arial"/>
                <a:cs typeface="Arial"/>
              </a:rPr>
              <a:t>Muryy</a:t>
            </a:r>
            <a:r>
              <a:rPr lang="en-US" sz="1600" dirty="0" smtClean="0">
                <a:latin typeface="Arial"/>
                <a:cs typeface="Arial"/>
              </a:rPr>
              <a:t>, Fleming, &amp; </a:t>
            </a:r>
            <a:r>
              <a:rPr lang="en-US" sz="1600" dirty="0" err="1" smtClean="0">
                <a:latin typeface="Arial"/>
                <a:cs typeface="Arial"/>
              </a:rPr>
              <a:t>Welchman</a:t>
            </a:r>
            <a:r>
              <a:rPr lang="en-US" sz="1600" dirty="0" smtClean="0">
                <a:latin typeface="Arial"/>
                <a:cs typeface="Arial"/>
              </a:rPr>
              <a:t> (2013)</a:t>
            </a:r>
            <a:endParaRPr lang="en-US" sz="1600" dirty="0">
              <a:latin typeface="Arial"/>
              <a:cs typeface="Arial"/>
            </a:endParaRPr>
          </a:p>
        </p:txBody>
      </p:sp>
    </p:spTree>
    <p:extLst>
      <p:ext uri="{BB962C8B-B14F-4D97-AF65-F5344CB8AC3E}">
        <p14:creationId xmlns:p14="http://schemas.microsoft.com/office/powerpoint/2010/main" val="206249312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29538" y="711198"/>
            <a:ext cx="6409572" cy="5943601"/>
            <a:chOff x="128340" y="254000"/>
            <a:chExt cx="6847832" cy="6350000"/>
          </a:xfrm>
        </p:grpSpPr>
        <p:pic>
          <p:nvPicPr>
            <p:cNvPr id="5" name="Picture 4" descr="CrossFus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8340" y="254000"/>
              <a:ext cx="6847832" cy="3090876"/>
            </a:xfrm>
            <a:prstGeom prst="rect">
              <a:avLst/>
            </a:prstGeom>
          </p:spPr>
        </p:pic>
        <p:pic>
          <p:nvPicPr>
            <p:cNvPr id="6" name="Picture 5" descr="CrossFuse2.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28340" y="3416111"/>
              <a:ext cx="6847832" cy="3187889"/>
            </a:xfrm>
            <a:prstGeom prst="rect">
              <a:avLst/>
            </a:prstGeom>
          </p:spPr>
        </p:pic>
      </p:grpSp>
      <p:sp>
        <p:nvSpPr>
          <p:cNvPr id="8" name="Rectangle 7"/>
          <p:cNvSpPr/>
          <p:nvPr/>
        </p:nvSpPr>
        <p:spPr>
          <a:xfrm>
            <a:off x="6976173" y="1455852"/>
            <a:ext cx="2049769" cy="1446550"/>
          </a:xfrm>
          <a:prstGeom prst="rect">
            <a:avLst/>
          </a:prstGeom>
        </p:spPr>
        <p:txBody>
          <a:bodyPr wrap="square" numCol="1">
            <a:spAutoFit/>
          </a:bodyPr>
          <a:lstStyle/>
          <a:p>
            <a:r>
              <a:rPr lang="en-US" sz="2200" dirty="0" smtClean="0">
                <a:latin typeface="Arial"/>
                <a:cs typeface="Arial"/>
              </a:rPr>
              <a:t>Reflection:</a:t>
            </a:r>
          </a:p>
          <a:p>
            <a:r>
              <a:rPr lang="en-US" sz="2200" dirty="0" smtClean="0">
                <a:latin typeface="Arial"/>
                <a:cs typeface="Arial"/>
              </a:rPr>
              <a:t>virtual image with uncrossed disparity</a:t>
            </a:r>
          </a:p>
        </p:txBody>
      </p:sp>
      <p:sp>
        <p:nvSpPr>
          <p:cNvPr id="9" name="Rectangle 8"/>
          <p:cNvSpPr/>
          <p:nvPr/>
        </p:nvSpPr>
        <p:spPr>
          <a:xfrm>
            <a:off x="6976173" y="4551786"/>
            <a:ext cx="1916087" cy="1107996"/>
          </a:xfrm>
          <a:prstGeom prst="rect">
            <a:avLst/>
          </a:prstGeom>
        </p:spPr>
        <p:txBody>
          <a:bodyPr wrap="square" numCol="1">
            <a:spAutoFit/>
          </a:bodyPr>
          <a:lstStyle/>
          <a:p>
            <a:r>
              <a:rPr lang="en-US" sz="2200" dirty="0" smtClean="0">
                <a:latin typeface="Arial"/>
                <a:cs typeface="Arial"/>
              </a:rPr>
              <a:t>Paint: same highlight with zero disparity</a:t>
            </a:r>
          </a:p>
        </p:txBody>
      </p:sp>
      <p:sp>
        <p:nvSpPr>
          <p:cNvPr id="11" name="TextBox 10"/>
          <p:cNvSpPr txBox="1"/>
          <p:nvPr/>
        </p:nvSpPr>
        <p:spPr>
          <a:xfrm>
            <a:off x="141625" y="11396"/>
            <a:ext cx="3796607" cy="523220"/>
          </a:xfrm>
          <a:prstGeom prst="rect">
            <a:avLst/>
          </a:prstGeom>
          <a:noFill/>
          <a:effectLst>
            <a:outerShdw blurRad="50800" dist="38100" dir="2700000">
              <a:srgbClr val="000000">
                <a:alpha val="43000"/>
              </a:srgbClr>
            </a:outerShdw>
          </a:effectLst>
        </p:spPr>
        <p:txBody>
          <a:bodyPr wrap="none" rtlCol="0">
            <a:spAutoFit/>
          </a:bodyPr>
          <a:lstStyle/>
          <a:p>
            <a:r>
              <a:rPr lang="en-US" sz="2800" dirty="0" smtClean="0">
                <a:latin typeface="Arial"/>
                <a:cs typeface="Arial"/>
              </a:rPr>
              <a:t>Reflections &amp; Disparity</a:t>
            </a:r>
          </a:p>
        </p:txBody>
      </p:sp>
      <p:cxnSp>
        <p:nvCxnSpPr>
          <p:cNvPr id="12" name="Straight Connector 11"/>
          <p:cNvCxnSpPr/>
          <p:nvPr/>
        </p:nvCxnSpPr>
        <p:spPr>
          <a:xfrm>
            <a:off x="0" y="540793"/>
            <a:ext cx="3938232" cy="1588"/>
          </a:xfrm>
          <a:prstGeom prst="line">
            <a:avLst/>
          </a:prstGeom>
          <a:ln w="19050" cap="flat" cmpd="sng" algn="ctr">
            <a:solidFill>
              <a:srgbClr val="000000"/>
            </a:solidFill>
            <a:prstDash val="solid"/>
            <a:round/>
            <a:headEnd type="none" w="med" len="med"/>
            <a:tailEnd type="none" w="med" len="med"/>
          </a:ln>
          <a:effectLst>
            <a:outerShdw blurRad="50800" dist="38100" dir="2700000">
              <a:srgbClr val="000000">
                <a:alpha val="43000"/>
              </a:srgb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4738000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test copy 9.gif"/>
          <p:cNvPicPr>
            <a:picLocks noChangeAspect="1"/>
          </p:cNvPicPr>
          <p:nvPr/>
        </p:nvPicPr>
        <p:blipFill>
          <a:blip r:embed="rId2"/>
          <a:stretch>
            <a:fillRect/>
          </a:stretch>
        </p:blipFill>
        <p:spPr>
          <a:xfrm>
            <a:off x="1912694" y="1250950"/>
            <a:ext cx="5109307" cy="5038344"/>
          </a:xfrm>
          <a:prstGeom prst="rect">
            <a:avLst/>
          </a:prstGeom>
        </p:spPr>
      </p:pic>
      <p:pic>
        <p:nvPicPr>
          <p:cNvPr id="18" name="Picture 17" descr="test copy 9.tif"/>
          <p:cNvPicPr>
            <a:picLocks noChangeAspect="1"/>
          </p:cNvPicPr>
          <p:nvPr/>
        </p:nvPicPr>
        <p:blipFill>
          <a:blip r:embed="rId3"/>
          <a:stretch>
            <a:fillRect/>
          </a:stretch>
        </p:blipFill>
        <p:spPr>
          <a:xfrm>
            <a:off x="1917085" y="1256236"/>
            <a:ext cx="5093265" cy="5022525"/>
          </a:xfrm>
          <a:prstGeom prst="rect">
            <a:avLst/>
          </a:prstGeom>
        </p:spPr>
      </p:pic>
      <p:sp>
        <p:nvSpPr>
          <p:cNvPr id="15" name="TextBox 14"/>
          <p:cNvSpPr txBox="1"/>
          <p:nvPr/>
        </p:nvSpPr>
        <p:spPr>
          <a:xfrm>
            <a:off x="4949116" y="2809568"/>
            <a:ext cx="972325" cy="369332"/>
          </a:xfrm>
          <a:prstGeom prst="rect">
            <a:avLst/>
          </a:prstGeom>
          <a:noFill/>
        </p:spPr>
        <p:txBody>
          <a:bodyPr wrap="square" rtlCol="0">
            <a:spAutoFit/>
          </a:bodyPr>
          <a:lstStyle/>
          <a:p>
            <a:r>
              <a:rPr lang="en-US" dirty="0" smtClean="0">
                <a:solidFill>
                  <a:srgbClr val="0000FF"/>
                </a:solidFill>
                <a:latin typeface="Arial"/>
                <a:cs typeface="Arial"/>
              </a:rPr>
              <a:t>object</a:t>
            </a:r>
            <a:endParaRPr lang="en-US" dirty="0">
              <a:solidFill>
                <a:srgbClr val="0000FF"/>
              </a:solidFill>
              <a:latin typeface="Arial"/>
              <a:cs typeface="Arial"/>
            </a:endParaRPr>
          </a:p>
        </p:txBody>
      </p:sp>
      <p:sp>
        <p:nvSpPr>
          <p:cNvPr id="16" name="TextBox 15"/>
          <p:cNvSpPr txBox="1"/>
          <p:nvPr/>
        </p:nvSpPr>
        <p:spPr>
          <a:xfrm>
            <a:off x="4689365" y="4044544"/>
            <a:ext cx="1829038" cy="369332"/>
          </a:xfrm>
          <a:prstGeom prst="rect">
            <a:avLst/>
          </a:prstGeom>
          <a:noFill/>
        </p:spPr>
        <p:txBody>
          <a:bodyPr wrap="square" rtlCol="0">
            <a:spAutoFit/>
          </a:bodyPr>
          <a:lstStyle/>
          <a:p>
            <a:r>
              <a:rPr lang="en-US" dirty="0" smtClean="0">
                <a:latin typeface="Arial"/>
                <a:cs typeface="Arial"/>
              </a:rPr>
              <a:t>virtual image</a:t>
            </a:r>
            <a:endParaRPr lang="en-US" dirty="0">
              <a:latin typeface="Arial"/>
              <a:cs typeface="Arial"/>
            </a:endParaRPr>
          </a:p>
        </p:txBody>
      </p:sp>
      <p:sp>
        <p:nvSpPr>
          <p:cNvPr id="17" name="Oval 16"/>
          <p:cNvSpPr>
            <a:spLocks noChangeAspect="1"/>
          </p:cNvSpPr>
          <p:nvPr/>
        </p:nvSpPr>
        <p:spPr>
          <a:xfrm>
            <a:off x="4340348" y="4704842"/>
            <a:ext cx="514117" cy="514117"/>
          </a:xfrm>
          <a:prstGeom prst="ellipse">
            <a:avLst/>
          </a:prstGeom>
          <a:solidFill>
            <a:srgbClr val="FFFFFF">
              <a:alpha val="21000"/>
            </a:srgb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0" name="Straight Arrow Connector 19"/>
          <p:cNvCxnSpPr/>
          <p:nvPr/>
        </p:nvCxnSpPr>
        <p:spPr>
          <a:xfrm rot="16200000" flipV="1">
            <a:off x="4600477" y="3679612"/>
            <a:ext cx="567275" cy="389499"/>
          </a:xfrm>
          <a:prstGeom prst="straightConnector1">
            <a:avLst/>
          </a:prstGeom>
          <a:ln w="19050" cap="flat" cmpd="sng" algn="ctr">
            <a:solidFill>
              <a:srgbClr val="00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3830560" y="5155459"/>
            <a:ext cx="1590610" cy="369332"/>
          </a:xfrm>
          <a:prstGeom prst="rect">
            <a:avLst/>
          </a:prstGeom>
          <a:noFill/>
        </p:spPr>
        <p:txBody>
          <a:bodyPr wrap="square" rtlCol="0">
            <a:spAutoFit/>
          </a:bodyPr>
          <a:lstStyle/>
          <a:p>
            <a:r>
              <a:rPr lang="en-US" dirty="0" smtClean="0">
                <a:latin typeface="Arial"/>
                <a:cs typeface="Arial"/>
              </a:rPr>
              <a:t>pupil aperture</a:t>
            </a:r>
            <a:endParaRPr lang="en-US" dirty="0">
              <a:latin typeface="Arial"/>
              <a:cs typeface="Arial"/>
            </a:endParaRPr>
          </a:p>
        </p:txBody>
      </p:sp>
      <p:sp>
        <p:nvSpPr>
          <p:cNvPr id="11" name="Rectangle 10"/>
          <p:cNvSpPr/>
          <p:nvPr/>
        </p:nvSpPr>
        <p:spPr>
          <a:xfrm rot="16200000">
            <a:off x="4558390" y="3277798"/>
            <a:ext cx="287903" cy="575038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6920051" y="322168"/>
            <a:ext cx="287903" cy="575038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6118326" y="1533199"/>
            <a:ext cx="2577266" cy="369332"/>
          </a:xfrm>
          <a:prstGeom prst="rect">
            <a:avLst/>
          </a:prstGeom>
          <a:noFill/>
        </p:spPr>
        <p:txBody>
          <a:bodyPr wrap="square" rtlCol="0">
            <a:spAutoFit/>
          </a:bodyPr>
          <a:lstStyle/>
          <a:p>
            <a:r>
              <a:rPr lang="en-US" dirty="0" smtClean="0">
                <a:solidFill>
                  <a:srgbClr val="FF0000"/>
                </a:solidFill>
                <a:latin typeface="Arial"/>
                <a:cs typeface="Arial"/>
              </a:rPr>
              <a:t>illumination sphere</a:t>
            </a:r>
            <a:endParaRPr lang="en-US" dirty="0">
              <a:solidFill>
                <a:srgbClr val="FF0000"/>
              </a:solidFill>
              <a:latin typeface="Arial"/>
              <a:cs typeface="Arial"/>
            </a:endParaRPr>
          </a:p>
        </p:txBody>
      </p:sp>
      <p:sp>
        <p:nvSpPr>
          <p:cNvPr id="10" name="Rectangle 9"/>
          <p:cNvSpPr/>
          <p:nvPr/>
        </p:nvSpPr>
        <p:spPr>
          <a:xfrm rot="16200000">
            <a:off x="4558390" y="-1683445"/>
            <a:ext cx="287903" cy="575038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1893483" y="336350"/>
            <a:ext cx="370160" cy="575038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166722" y="24096"/>
            <a:ext cx="4912141" cy="523220"/>
          </a:xfrm>
          <a:prstGeom prst="rect">
            <a:avLst/>
          </a:prstGeom>
          <a:noFill/>
          <a:effectLst>
            <a:outerShdw blurRad="50800" dist="38100" dir="2700000">
              <a:srgbClr val="000000">
                <a:alpha val="43000"/>
              </a:srgbClr>
            </a:outerShdw>
          </a:effectLst>
        </p:spPr>
        <p:txBody>
          <a:bodyPr wrap="square" rtlCol="0">
            <a:spAutoFit/>
          </a:bodyPr>
          <a:lstStyle/>
          <a:p>
            <a:r>
              <a:rPr lang="en-US" sz="2800" dirty="0" smtClean="0">
                <a:latin typeface="Arial"/>
                <a:cs typeface="Arial"/>
              </a:rPr>
              <a:t>Reflection Geometry: Blur</a:t>
            </a:r>
          </a:p>
        </p:txBody>
      </p:sp>
      <p:cxnSp>
        <p:nvCxnSpPr>
          <p:cNvPr id="14" name="Straight Connector 13"/>
          <p:cNvCxnSpPr/>
          <p:nvPr/>
        </p:nvCxnSpPr>
        <p:spPr>
          <a:xfrm>
            <a:off x="12699" y="561741"/>
            <a:ext cx="4508501" cy="1588"/>
          </a:xfrm>
          <a:prstGeom prst="line">
            <a:avLst/>
          </a:prstGeom>
          <a:ln w="19050" cap="flat" cmpd="sng" algn="ctr">
            <a:solidFill>
              <a:srgbClr val="000000"/>
            </a:solidFill>
            <a:prstDash val="solid"/>
            <a:round/>
            <a:headEnd type="none" w="med" len="med"/>
            <a:tailEnd type="none" w="med" len="med"/>
          </a:ln>
          <a:effectLst>
            <a:outerShdw blurRad="50800" dist="38100" dir="2700000">
              <a:srgbClr val="000000">
                <a:alpha val="43000"/>
              </a:srgb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6249312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test copy 9.gif"/>
          <p:cNvPicPr>
            <a:picLocks noChangeAspect="1"/>
          </p:cNvPicPr>
          <p:nvPr/>
        </p:nvPicPr>
        <p:blipFill>
          <a:blip r:embed="rId2"/>
          <a:stretch>
            <a:fillRect/>
          </a:stretch>
        </p:blipFill>
        <p:spPr>
          <a:xfrm>
            <a:off x="1912694" y="1250950"/>
            <a:ext cx="5109307" cy="5038344"/>
          </a:xfrm>
          <a:prstGeom prst="rect">
            <a:avLst/>
          </a:prstGeom>
        </p:spPr>
      </p:pic>
      <p:sp>
        <p:nvSpPr>
          <p:cNvPr id="8" name="Rectangle 7"/>
          <p:cNvSpPr/>
          <p:nvPr/>
        </p:nvSpPr>
        <p:spPr>
          <a:xfrm>
            <a:off x="6936984" y="322168"/>
            <a:ext cx="287903" cy="575038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1893483" y="336350"/>
            <a:ext cx="370160" cy="575038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rot="16200000">
            <a:off x="4558390" y="-1683445"/>
            <a:ext cx="287903" cy="575038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rot="16200000">
            <a:off x="4558390" y="3277798"/>
            <a:ext cx="287903" cy="575038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6118326" y="1533199"/>
            <a:ext cx="2577266" cy="369332"/>
          </a:xfrm>
          <a:prstGeom prst="rect">
            <a:avLst/>
          </a:prstGeom>
          <a:noFill/>
        </p:spPr>
        <p:txBody>
          <a:bodyPr wrap="square" rtlCol="0">
            <a:spAutoFit/>
          </a:bodyPr>
          <a:lstStyle/>
          <a:p>
            <a:r>
              <a:rPr lang="en-US" dirty="0" smtClean="0">
                <a:solidFill>
                  <a:srgbClr val="FF0000"/>
                </a:solidFill>
                <a:latin typeface="Arial"/>
                <a:cs typeface="Arial"/>
              </a:rPr>
              <a:t>illumination sphere</a:t>
            </a:r>
            <a:endParaRPr lang="en-US" dirty="0">
              <a:solidFill>
                <a:srgbClr val="FF0000"/>
              </a:solidFill>
              <a:latin typeface="Arial"/>
              <a:cs typeface="Arial"/>
            </a:endParaRPr>
          </a:p>
        </p:txBody>
      </p:sp>
      <p:sp>
        <p:nvSpPr>
          <p:cNvPr id="15" name="TextBox 14"/>
          <p:cNvSpPr txBox="1"/>
          <p:nvPr/>
        </p:nvSpPr>
        <p:spPr>
          <a:xfrm>
            <a:off x="4949116" y="2809568"/>
            <a:ext cx="972325" cy="369332"/>
          </a:xfrm>
          <a:prstGeom prst="rect">
            <a:avLst/>
          </a:prstGeom>
          <a:noFill/>
        </p:spPr>
        <p:txBody>
          <a:bodyPr wrap="square" rtlCol="0">
            <a:spAutoFit/>
          </a:bodyPr>
          <a:lstStyle/>
          <a:p>
            <a:r>
              <a:rPr lang="en-US" dirty="0" smtClean="0">
                <a:solidFill>
                  <a:srgbClr val="0000FF"/>
                </a:solidFill>
                <a:latin typeface="Arial"/>
                <a:cs typeface="Arial"/>
              </a:rPr>
              <a:t>object</a:t>
            </a:r>
            <a:endParaRPr lang="en-US" dirty="0">
              <a:solidFill>
                <a:srgbClr val="0000FF"/>
              </a:solidFill>
              <a:latin typeface="Arial"/>
              <a:cs typeface="Arial"/>
            </a:endParaRPr>
          </a:p>
        </p:txBody>
      </p:sp>
      <p:sp>
        <p:nvSpPr>
          <p:cNvPr id="16" name="TextBox 15"/>
          <p:cNvSpPr txBox="1"/>
          <p:nvPr/>
        </p:nvSpPr>
        <p:spPr>
          <a:xfrm>
            <a:off x="4689365" y="4044544"/>
            <a:ext cx="1829038" cy="369332"/>
          </a:xfrm>
          <a:prstGeom prst="rect">
            <a:avLst/>
          </a:prstGeom>
          <a:noFill/>
        </p:spPr>
        <p:txBody>
          <a:bodyPr wrap="square" rtlCol="0">
            <a:spAutoFit/>
          </a:bodyPr>
          <a:lstStyle/>
          <a:p>
            <a:r>
              <a:rPr lang="en-US" dirty="0" smtClean="0">
                <a:latin typeface="Arial"/>
                <a:cs typeface="Arial"/>
              </a:rPr>
              <a:t>virtual image</a:t>
            </a:r>
            <a:endParaRPr lang="en-US" dirty="0">
              <a:latin typeface="Arial"/>
              <a:cs typeface="Arial"/>
            </a:endParaRPr>
          </a:p>
        </p:txBody>
      </p:sp>
      <p:sp>
        <p:nvSpPr>
          <p:cNvPr id="17" name="Oval 16"/>
          <p:cNvSpPr>
            <a:spLocks noChangeAspect="1"/>
          </p:cNvSpPr>
          <p:nvPr/>
        </p:nvSpPr>
        <p:spPr>
          <a:xfrm>
            <a:off x="4340348" y="4704842"/>
            <a:ext cx="514117" cy="514117"/>
          </a:xfrm>
          <a:prstGeom prst="ellipse">
            <a:avLst/>
          </a:prstGeom>
          <a:solidFill>
            <a:srgbClr val="FFFFFF">
              <a:alpha val="21000"/>
            </a:srgb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0" name="Straight Arrow Connector 19"/>
          <p:cNvCxnSpPr/>
          <p:nvPr/>
        </p:nvCxnSpPr>
        <p:spPr>
          <a:xfrm rot="16200000" flipV="1">
            <a:off x="4600477" y="3679612"/>
            <a:ext cx="567275" cy="389499"/>
          </a:xfrm>
          <a:prstGeom prst="straightConnector1">
            <a:avLst/>
          </a:prstGeom>
          <a:ln w="19050" cap="flat" cmpd="sng" algn="ctr">
            <a:solidFill>
              <a:srgbClr val="00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166722" y="24096"/>
            <a:ext cx="4912141" cy="523220"/>
          </a:xfrm>
          <a:prstGeom prst="rect">
            <a:avLst/>
          </a:prstGeom>
          <a:noFill/>
          <a:effectLst>
            <a:outerShdw blurRad="50800" dist="38100" dir="2700000">
              <a:srgbClr val="000000">
                <a:alpha val="43000"/>
              </a:srgbClr>
            </a:outerShdw>
          </a:effectLst>
        </p:spPr>
        <p:txBody>
          <a:bodyPr wrap="square" rtlCol="0">
            <a:spAutoFit/>
          </a:bodyPr>
          <a:lstStyle/>
          <a:p>
            <a:r>
              <a:rPr lang="en-US" sz="2800" dirty="0" smtClean="0">
                <a:latin typeface="Arial"/>
                <a:cs typeface="Arial"/>
              </a:rPr>
              <a:t>Reflection Geometry: Blur</a:t>
            </a:r>
          </a:p>
        </p:txBody>
      </p:sp>
      <p:cxnSp>
        <p:nvCxnSpPr>
          <p:cNvPr id="14" name="Straight Connector 13"/>
          <p:cNvCxnSpPr/>
          <p:nvPr/>
        </p:nvCxnSpPr>
        <p:spPr>
          <a:xfrm>
            <a:off x="12699" y="561741"/>
            <a:ext cx="4508501" cy="1588"/>
          </a:xfrm>
          <a:prstGeom prst="line">
            <a:avLst/>
          </a:prstGeom>
          <a:ln w="19050" cap="flat" cmpd="sng" algn="ctr">
            <a:solidFill>
              <a:srgbClr val="000000"/>
            </a:solidFill>
            <a:prstDash val="solid"/>
            <a:round/>
            <a:headEnd type="none" w="med" len="med"/>
            <a:tailEnd type="none" w="med" len="med"/>
          </a:ln>
          <a:effectLst>
            <a:outerShdw blurRad="50800" dist="38100" dir="270000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3830560" y="5155459"/>
            <a:ext cx="1590610" cy="369332"/>
          </a:xfrm>
          <a:prstGeom prst="rect">
            <a:avLst/>
          </a:prstGeom>
          <a:noFill/>
        </p:spPr>
        <p:txBody>
          <a:bodyPr wrap="square" rtlCol="0">
            <a:spAutoFit/>
          </a:bodyPr>
          <a:lstStyle/>
          <a:p>
            <a:r>
              <a:rPr lang="en-US" dirty="0" smtClean="0">
                <a:latin typeface="Arial"/>
                <a:cs typeface="Arial"/>
              </a:rPr>
              <a:t>pupil aperture</a:t>
            </a:r>
            <a:endParaRPr lang="en-US" dirty="0">
              <a:latin typeface="Arial"/>
              <a:cs typeface="Arial"/>
            </a:endParaRPr>
          </a:p>
        </p:txBody>
      </p:sp>
    </p:spTree>
    <p:extLst>
      <p:ext uri="{BB962C8B-B14F-4D97-AF65-F5344CB8AC3E}">
        <p14:creationId xmlns:p14="http://schemas.microsoft.com/office/powerpoint/2010/main" val="206249312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2369.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74134" y="1622400"/>
            <a:ext cx="3882912" cy="3223990"/>
          </a:xfrm>
          <a:prstGeom prst="rect">
            <a:avLst/>
          </a:prstGeom>
          <a:ln>
            <a:solidFill>
              <a:schemeClr val="tx1"/>
            </a:solidFill>
          </a:ln>
        </p:spPr>
      </p:pic>
      <p:pic>
        <p:nvPicPr>
          <p:cNvPr id="5" name="Picture 4" descr="IMG_2370.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725573" y="1622400"/>
            <a:ext cx="3882912" cy="3223991"/>
          </a:xfrm>
          <a:prstGeom prst="rect">
            <a:avLst/>
          </a:prstGeom>
          <a:ln>
            <a:solidFill>
              <a:srgbClr val="000000"/>
            </a:solidFill>
          </a:ln>
        </p:spPr>
      </p:pic>
      <p:sp>
        <p:nvSpPr>
          <p:cNvPr id="7" name="Rectangle 6"/>
          <p:cNvSpPr/>
          <p:nvPr/>
        </p:nvSpPr>
        <p:spPr>
          <a:xfrm>
            <a:off x="812915" y="5040408"/>
            <a:ext cx="3238387" cy="430887"/>
          </a:xfrm>
          <a:prstGeom prst="rect">
            <a:avLst/>
          </a:prstGeom>
        </p:spPr>
        <p:txBody>
          <a:bodyPr wrap="square" numCol="1">
            <a:spAutoFit/>
          </a:bodyPr>
          <a:lstStyle/>
          <a:p>
            <a:pPr algn="ctr"/>
            <a:r>
              <a:rPr lang="en-US" sz="2200" dirty="0" smtClean="0">
                <a:latin typeface="Arial"/>
                <a:cs typeface="Arial"/>
              </a:rPr>
              <a:t>focus on surface</a:t>
            </a:r>
          </a:p>
        </p:txBody>
      </p:sp>
      <p:sp>
        <p:nvSpPr>
          <p:cNvPr id="9" name="TextBox 8"/>
          <p:cNvSpPr txBox="1"/>
          <p:nvPr/>
        </p:nvSpPr>
        <p:spPr>
          <a:xfrm>
            <a:off x="141625" y="11396"/>
            <a:ext cx="3038487" cy="523220"/>
          </a:xfrm>
          <a:prstGeom prst="rect">
            <a:avLst/>
          </a:prstGeom>
          <a:noFill/>
          <a:effectLst>
            <a:outerShdw blurRad="50800" dist="38100" dir="2700000">
              <a:srgbClr val="000000">
                <a:alpha val="43000"/>
              </a:srgbClr>
            </a:outerShdw>
          </a:effectLst>
        </p:spPr>
        <p:txBody>
          <a:bodyPr wrap="none" rtlCol="0">
            <a:spAutoFit/>
          </a:bodyPr>
          <a:lstStyle/>
          <a:p>
            <a:r>
              <a:rPr lang="en-US" sz="2800" dirty="0" smtClean="0">
                <a:latin typeface="Arial"/>
                <a:cs typeface="Arial"/>
              </a:rPr>
              <a:t>Reflections &amp; Blur</a:t>
            </a:r>
          </a:p>
        </p:txBody>
      </p:sp>
      <p:cxnSp>
        <p:nvCxnSpPr>
          <p:cNvPr id="14" name="Straight Connector 13"/>
          <p:cNvCxnSpPr/>
          <p:nvPr/>
        </p:nvCxnSpPr>
        <p:spPr>
          <a:xfrm>
            <a:off x="0" y="540793"/>
            <a:ext cx="3180112" cy="1588"/>
          </a:xfrm>
          <a:prstGeom prst="line">
            <a:avLst/>
          </a:prstGeom>
          <a:ln w="19050" cap="flat" cmpd="sng" algn="ctr">
            <a:solidFill>
              <a:srgbClr val="000000"/>
            </a:solidFill>
            <a:prstDash val="solid"/>
            <a:round/>
            <a:headEnd type="none" w="med" len="med"/>
            <a:tailEnd type="none" w="med" len="med"/>
          </a:ln>
          <a:effectLst>
            <a:outerShdw blurRad="50800" dist="38100" dir="270000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5020852" y="5040408"/>
            <a:ext cx="3238387" cy="430887"/>
          </a:xfrm>
          <a:prstGeom prst="rect">
            <a:avLst/>
          </a:prstGeom>
        </p:spPr>
        <p:txBody>
          <a:bodyPr wrap="square" numCol="1">
            <a:spAutoFit/>
          </a:bodyPr>
          <a:lstStyle/>
          <a:p>
            <a:pPr algn="ctr"/>
            <a:r>
              <a:rPr lang="en-US" sz="2200" dirty="0" smtClean="0">
                <a:latin typeface="Arial"/>
                <a:cs typeface="Arial"/>
              </a:rPr>
              <a:t>focus on reflection</a:t>
            </a:r>
          </a:p>
        </p:txBody>
      </p:sp>
    </p:spTree>
    <p:extLst>
      <p:ext uri="{BB962C8B-B14F-4D97-AF65-F5344CB8AC3E}">
        <p14:creationId xmlns:p14="http://schemas.microsoft.com/office/powerpoint/2010/main" val="254433686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6200000">
            <a:off x="846136" y="1807891"/>
            <a:ext cx="3349628" cy="2957476"/>
          </a:xfrm>
          <a:prstGeom prst="rect">
            <a:avLst/>
          </a:prstGeom>
          <a:ln>
            <a:solidFill>
              <a:schemeClr val="tx1"/>
            </a:solidFill>
          </a:ln>
        </p:spPr>
      </p:pic>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6200000">
            <a:off x="4944621" y="1812775"/>
            <a:ext cx="3349628" cy="2957476"/>
          </a:xfrm>
          <a:prstGeom prst="rect">
            <a:avLst/>
          </a:prstGeom>
          <a:ln>
            <a:solidFill>
              <a:srgbClr val="000000"/>
            </a:solidFill>
          </a:ln>
        </p:spPr>
      </p:pic>
      <p:sp>
        <p:nvSpPr>
          <p:cNvPr id="11" name="Rectangle 10"/>
          <p:cNvSpPr/>
          <p:nvPr/>
        </p:nvSpPr>
        <p:spPr>
          <a:xfrm>
            <a:off x="897585" y="5040408"/>
            <a:ext cx="3238387" cy="430887"/>
          </a:xfrm>
          <a:prstGeom prst="rect">
            <a:avLst/>
          </a:prstGeom>
        </p:spPr>
        <p:txBody>
          <a:bodyPr wrap="square" numCol="1">
            <a:spAutoFit/>
          </a:bodyPr>
          <a:lstStyle/>
          <a:p>
            <a:pPr algn="ctr"/>
            <a:r>
              <a:rPr lang="en-US" sz="2200" dirty="0" smtClean="0">
                <a:latin typeface="Arial"/>
                <a:cs typeface="Arial"/>
              </a:rPr>
              <a:t>focus on surface</a:t>
            </a:r>
          </a:p>
        </p:txBody>
      </p:sp>
      <p:sp>
        <p:nvSpPr>
          <p:cNvPr id="12" name="TextBox 11"/>
          <p:cNvSpPr txBox="1"/>
          <p:nvPr/>
        </p:nvSpPr>
        <p:spPr>
          <a:xfrm>
            <a:off x="141625" y="11396"/>
            <a:ext cx="3038487" cy="523220"/>
          </a:xfrm>
          <a:prstGeom prst="rect">
            <a:avLst/>
          </a:prstGeom>
          <a:noFill/>
          <a:effectLst>
            <a:outerShdw blurRad="50800" dist="38100" dir="2700000">
              <a:srgbClr val="000000">
                <a:alpha val="43000"/>
              </a:srgbClr>
            </a:outerShdw>
          </a:effectLst>
        </p:spPr>
        <p:txBody>
          <a:bodyPr wrap="none" rtlCol="0">
            <a:spAutoFit/>
          </a:bodyPr>
          <a:lstStyle/>
          <a:p>
            <a:r>
              <a:rPr lang="en-US" sz="2800" dirty="0" smtClean="0">
                <a:latin typeface="Arial"/>
                <a:cs typeface="Arial"/>
              </a:rPr>
              <a:t>Reflections &amp; Blur</a:t>
            </a:r>
          </a:p>
        </p:txBody>
      </p:sp>
      <p:cxnSp>
        <p:nvCxnSpPr>
          <p:cNvPr id="13" name="Straight Connector 12"/>
          <p:cNvCxnSpPr/>
          <p:nvPr/>
        </p:nvCxnSpPr>
        <p:spPr>
          <a:xfrm>
            <a:off x="0" y="540793"/>
            <a:ext cx="3180112" cy="1588"/>
          </a:xfrm>
          <a:prstGeom prst="line">
            <a:avLst/>
          </a:prstGeom>
          <a:ln w="19050" cap="flat" cmpd="sng" algn="ctr">
            <a:solidFill>
              <a:srgbClr val="000000"/>
            </a:solidFill>
            <a:prstDash val="solid"/>
            <a:round/>
            <a:headEnd type="none" w="med" len="med"/>
            <a:tailEnd type="none" w="med" len="med"/>
          </a:ln>
          <a:effectLst>
            <a:outerShdw blurRad="50800" dist="38100" dir="270000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5020852" y="5040408"/>
            <a:ext cx="3238387" cy="430887"/>
          </a:xfrm>
          <a:prstGeom prst="rect">
            <a:avLst/>
          </a:prstGeom>
        </p:spPr>
        <p:txBody>
          <a:bodyPr wrap="square" numCol="1">
            <a:spAutoFit/>
          </a:bodyPr>
          <a:lstStyle/>
          <a:p>
            <a:pPr algn="ctr"/>
            <a:r>
              <a:rPr lang="en-US" sz="2200" dirty="0" smtClean="0">
                <a:latin typeface="Arial"/>
                <a:cs typeface="Arial"/>
              </a:rPr>
              <a:t>focus on reflection</a:t>
            </a:r>
          </a:p>
        </p:txBody>
      </p:sp>
    </p:spTree>
    <p:extLst>
      <p:ext uri="{BB962C8B-B14F-4D97-AF65-F5344CB8AC3E}">
        <p14:creationId xmlns:p14="http://schemas.microsoft.com/office/powerpoint/2010/main" val="311362261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108"/>
          <p:cNvSpPr>
            <a:spLocks noChangeArrowheads="1"/>
          </p:cNvSpPr>
          <p:nvPr/>
        </p:nvSpPr>
        <p:spPr bwMode="auto">
          <a:xfrm>
            <a:off x="152400" y="0"/>
            <a:ext cx="4191000" cy="609600"/>
          </a:xfrm>
          <a:prstGeom prst="rect">
            <a:avLst/>
          </a:prstGeom>
          <a:noFill/>
          <a:ln w="9525">
            <a:noFill/>
            <a:miter lim="800000"/>
            <a:headEnd/>
            <a:tailEnd/>
          </a:ln>
          <a:effectLst>
            <a:outerShdw blurRad="50800" dist="38100" dir="2700000">
              <a:srgbClr val="000000">
                <a:alpha val="43000"/>
              </a:srgbClr>
            </a:outerShdw>
          </a:effectLst>
        </p:spPr>
        <p:txBody>
          <a:bodyPr anchor="ctr">
            <a:prstTxWarp prst="textNoShape">
              <a:avLst/>
            </a:prstTxWarp>
          </a:bodyPr>
          <a:lstStyle/>
          <a:p>
            <a:pPr marL="0" lvl="3"/>
            <a:r>
              <a:rPr lang="en-GB" sz="2800" dirty="0" smtClean="0">
                <a:solidFill>
                  <a:srgbClr val="000000"/>
                </a:solidFill>
                <a:latin typeface="Arial"/>
                <a:cs typeface="Arial"/>
              </a:rPr>
              <a:t>Multi-plane Display</a:t>
            </a:r>
            <a:endParaRPr lang="en-US" sz="2800" dirty="0">
              <a:solidFill>
                <a:srgbClr val="000000"/>
              </a:solidFill>
              <a:latin typeface="Arial"/>
              <a:cs typeface="Arial"/>
            </a:endParaRPr>
          </a:p>
        </p:txBody>
      </p:sp>
      <p:sp>
        <p:nvSpPr>
          <p:cNvPr id="110595" name="Line 109"/>
          <p:cNvSpPr>
            <a:spLocks noChangeShapeType="1"/>
          </p:cNvSpPr>
          <p:nvPr/>
        </p:nvSpPr>
        <p:spPr bwMode="auto">
          <a:xfrm>
            <a:off x="0" y="575732"/>
            <a:ext cx="3505200" cy="0"/>
          </a:xfrm>
          <a:prstGeom prst="line">
            <a:avLst/>
          </a:prstGeom>
          <a:noFill/>
          <a:ln w="19050" cap="flat" cmpd="sng" algn="ctr">
            <a:solidFill>
              <a:srgbClr val="000000"/>
            </a:solidFill>
            <a:prstDash val="solid"/>
            <a:round/>
            <a:headEnd type="none" w="med" len="med"/>
            <a:tailEnd type="none" w="med" len="med"/>
          </a:ln>
          <a:effectLst>
            <a:outerShdw blurRad="50800" dist="38100" dir="2700000">
              <a:srgbClr val="000000">
                <a:alpha val="43000"/>
              </a:srgbClr>
            </a:outerShdw>
          </a:effectLst>
        </p:spPr>
        <p:txBody>
          <a:bodyPr>
            <a:prstTxWarp prst="textNoShape">
              <a:avLst/>
            </a:prstTxWarp>
          </a:bodyPr>
          <a:lstStyle/>
          <a:p>
            <a:endParaRPr lang="en-US"/>
          </a:p>
        </p:txBody>
      </p:sp>
      <p:sp>
        <p:nvSpPr>
          <p:cNvPr id="4" name="TextBox 3"/>
          <p:cNvSpPr txBox="1"/>
          <p:nvPr/>
        </p:nvSpPr>
        <p:spPr>
          <a:xfrm>
            <a:off x="914400" y="2286000"/>
            <a:ext cx="7315200" cy="1600200"/>
          </a:xfrm>
          <a:prstGeom prst="rect">
            <a:avLst/>
          </a:prstGeom>
          <a:noFill/>
        </p:spPr>
        <p:txBody>
          <a:bodyPr>
            <a:prstTxWarp prst="textNoShape">
              <a:avLst/>
            </a:prstTxWarp>
            <a:spAutoFit/>
          </a:bodyPr>
          <a:lstStyle/>
          <a:p>
            <a:pPr marL="292100" indent="-292100">
              <a:spcAft>
                <a:spcPts val="1200"/>
              </a:spcAft>
              <a:buFont typeface="Arial" charset="0"/>
              <a:buChar char="•"/>
            </a:pPr>
            <a:r>
              <a:rPr lang="en-US">
                <a:solidFill>
                  <a:srgbClr val="FFFFFF"/>
                </a:solidFill>
              </a:rPr>
              <a:t>Do vergence-accommodation conflicts in stereo displays cause discomfort &amp; fatigue?</a:t>
            </a:r>
          </a:p>
          <a:p>
            <a:pPr marL="292100" indent="-292100">
              <a:spcAft>
                <a:spcPts val="1200"/>
              </a:spcAft>
              <a:buFont typeface="Arial" charset="0"/>
              <a:buChar char="•"/>
            </a:pPr>
            <a:r>
              <a:rPr lang="en-US">
                <a:solidFill>
                  <a:srgbClr val="FFFFFF"/>
                </a:solidFill>
              </a:rPr>
              <a:t>If so, what can we do to minimize the discomfort &amp; fatigue?</a:t>
            </a:r>
          </a:p>
        </p:txBody>
      </p:sp>
      <p:pic>
        <p:nvPicPr>
          <p:cNvPr id="7" name="Picture 6" descr="Fig2 Nature Photonics.png"/>
          <p:cNvPicPr>
            <a:picLocks noChangeAspect="1"/>
          </p:cNvPicPr>
          <p:nvPr/>
        </p:nvPicPr>
        <p:blipFill>
          <a:blip r:embed="rId2"/>
          <a:stretch>
            <a:fillRect/>
          </a:stretch>
        </p:blipFill>
        <p:spPr>
          <a:xfrm>
            <a:off x="388599" y="1371600"/>
            <a:ext cx="7338447" cy="4114800"/>
          </a:xfrm>
          <a:prstGeom prst="rect">
            <a:avLst/>
          </a:prstGeom>
        </p:spPr>
      </p:pic>
      <p:sp>
        <p:nvSpPr>
          <p:cNvPr id="8" name="Rectangle 7"/>
          <p:cNvSpPr/>
          <p:nvPr/>
        </p:nvSpPr>
        <p:spPr bwMode="auto">
          <a:xfrm>
            <a:off x="888993" y="1676400"/>
            <a:ext cx="152400" cy="1524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200" b="0" i="0" u="none" strike="noStrike" cap="none" normalizeH="0" baseline="0">
              <a:ln>
                <a:noFill/>
              </a:ln>
              <a:solidFill>
                <a:schemeClr val="hlink"/>
              </a:solidFill>
              <a:effectLst/>
              <a:latin typeface="Arial" pitchFamily="-112" charset="0"/>
            </a:endParaRPr>
          </a:p>
        </p:txBody>
      </p:sp>
      <p:sp>
        <p:nvSpPr>
          <p:cNvPr id="9" name="Rectangle 8"/>
          <p:cNvSpPr/>
          <p:nvPr/>
        </p:nvSpPr>
        <p:spPr bwMode="auto">
          <a:xfrm>
            <a:off x="6096000" y="1676400"/>
            <a:ext cx="152400" cy="1524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200" b="0" i="0" u="none" strike="noStrike" cap="none" normalizeH="0" baseline="0">
              <a:ln>
                <a:noFill/>
              </a:ln>
              <a:solidFill>
                <a:schemeClr val="hlink"/>
              </a:solidFill>
              <a:effectLst/>
              <a:latin typeface="Arial" pitchFamily="-112" charset="0"/>
            </a:endParaRPr>
          </a:p>
        </p:txBody>
      </p:sp>
      <p:sp>
        <p:nvSpPr>
          <p:cNvPr id="10" name="Rectangle 9"/>
          <p:cNvSpPr>
            <a:spLocks/>
          </p:cNvSpPr>
          <p:nvPr/>
        </p:nvSpPr>
        <p:spPr bwMode="auto">
          <a:xfrm>
            <a:off x="4250260" y="1761064"/>
            <a:ext cx="112776" cy="149352"/>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200" b="0" i="0" u="none" strike="noStrike" cap="none" normalizeH="0" baseline="0">
              <a:ln>
                <a:noFill/>
              </a:ln>
              <a:solidFill>
                <a:schemeClr val="hlink"/>
              </a:solidFill>
              <a:effectLst/>
              <a:latin typeface="Arial" pitchFamily="-112" charset="0"/>
            </a:endParaRPr>
          </a:p>
        </p:txBody>
      </p:sp>
      <p:sp>
        <p:nvSpPr>
          <p:cNvPr id="12" name="Rectangle 11"/>
          <p:cNvSpPr>
            <a:spLocks/>
          </p:cNvSpPr>
          <p:nvPr/>
        </p:nvSpPr>
        <p:spPr bwMode="auto">
          <a:xfrm>
            <a:off x="3547526" y="3398180"/>
            <a:ext cx="112776" cy="149352"/>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200" b="0" i="0" u="none" strike="noStrike" cap="none" normalizeH="0" baseline="0">
              <a:ln>
                <a:noFill/>
              </a:ln>
              <a:solidFill>
                <a:schemeClr val="hlink"/>
              </a:solidFill>
              <a:effectLst/>
              <a:latin typeface="Arial" pitchFamily="-112" charset="0"/>
            </a:endParaRPr>
          </a:p>
        </p:txBody>
      </p:sp>
      <p:sp>
        <p:nvSpPr>
          <p:cNvPr id="13" name="Rectangle 12"/>
          <p:cNvSpPr>
            <a:spLocks/>
          </p:cNvSpPr>
          <p:nvPr/>
        </p:nvSpPr>
        <p:spPr bwMode="auto">
          <a:xfrm>
            <a:off x="1176859" y="4092450"/>
            <a:ext cx="112776" cy="149352"/>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200" b="0" i="0" u="none" strike="noStrike" cap="none" normalizeH="0" baseline="0">
              <a:ln>
                <a:noFill/>
              </a:ln>
              <a:solidFill>
                <a:schemeClr val="hlink"/>
              </a:solidFill>
              <a:effectLst/>
              <a:latin typeface="Arial" pitchFamily="-112" charset="0"/>
            </a:endParaRPr>
          </a:p>
        </p:txBody>
      </p:sp>
      <p:pic>
        <p:nvPicPr>
          <p:cNvPr id="14" name="Picture 13" descr="NSF13 overall display.eps"/>
          <p:cNvPicPr/>
          <p:nvPr/>
        </p:nvPicPr>
        <p:blipFill rotWithShape="1">
          <a:blip r:embed="rId3" cstate="screen">
            <a:extLst>
              <a:ext uri="{28A0092B-C50C-407E-A947-70E740481C1C}">
                <a14:useLocalDpi xmlns:a14="http://schemas.microsoft.com/office/drawing/2010/main"/>
              </a:ext>
            </a:extLst>
          </a:blip>
          <a:srcRect l="76342" t="10211" b="9412"/>
          <a:stretch/>
        </p:blipFill>
        <p:spPr>
          <a:xfrm>
            <a:off x="5925356" y="1159926"/>
            <a:ext cx="2541320" cy="4715935"/>
          </a:xfrm>
          <a:prstGeom prst="rect">
            <a:avLst/>
          </a:prstGeom>
          <a:solidFill>
            <a:schemeClr val="bg1"/>
          </a:solidFill>
          <a:ln>
            <a:solidFill>
              <a:srgbClr val="000000"/>
            </a:solidFill>
          </a:ln>
        </p:spPr>
      </p:pic>
      <p:sp>
        <p:nvSpPr>
          <p:cNvPr id="15" name="Text Box 6"/>
          <p:cNvSpPr txBox="1">
            <a:spLocks noChangeArrowheads="1"/>
          </p:cNvSpPr>
          <p:nvPr/>
        </p:nvSpPr>
        <p:spPr bwMode="auto">
          <a:xfrm>
            <a:off x="4815499" y="6502515"/>
            <a:ext cx="4274938" cy="307777"/>
          </a:xfrm>
          <a:prstGeom prst="rect">
            <a:avLst/>
          </a:prstGeom>
          <a:noFill/>
          <a:ln w="9525">
            <a:noFill/>
            <a:miter lim="800000"/>
            <a:headEnd/>
            <a:tailEnd/>
          </a:ln>
        </p:spPr>
        <p:txBody>
          <a:bodyPr wrap="none">
            <a:prstTxWarp prst="textNoShape">
              <a:avLst/>
            </a:prstTxWarp>
            <a:spAutoFit/>
          </a:bodyPr>
          <a:lstStyle/>
          <a:p>
            <a:pPr algn="ctr"/>
            <a:r>
              <a:rPr lang="en-US" sz="1400" dirty="0">
                <a:solidFill>
                  <a:srgbClr val="000000"/>
                </a:solidFill>
                <a:latin typeface="Arial"/>
                <a:cs typeface="Arial"/>
              </a:rPr>
              <a:t>Love,</a:t>
            </a:r>
            <a:r>
              <a:rPr lang="en-US" sz="1400" dirty="0" smtClean="0">
                <a:solidFill>
                  <a:srgbClr val="000000"/>
                </a:solidFill>
                <a:latin typeface="Arial"/>
                <a:cs typeface="Arial"/>
              </a:rPr>
              <a:t> Hoffman, Hands, </a:t>
            </a:r>
            <a:r>
              <a:rPr lang="en-US" sz="1400" dirty="0" err="1" smtClean="0">
                <a:solidFill>
                  <a:srgbClr val="000000"/>
                </a:solidFill>
                <a:latin typeface="Arial"/>
                <a:cs typeface="Arial"/>
              </a:rPr>
              <a:t>Gao</a:t>
            </a:r>
            <a:r>
              <a:rPr lang="en-US" sz="1400" dirty="0" smtClean="0">
                <a:solidFill>
                  <a:srgbClr val="000000"/>
                </a:solidFill>
                <a:latin typeface="Arial"/>
                <a:cs typeface="Arial"/>
              </a:rPr>
              <a:t>, Kirby</a:t>
            </a:r>
            <a:r>
              <a:rPr lang="en-US" sz="1400" dirty="0">
                <a:solidFill>
                  <a:srgbClr val="000000"/>
                </a:solidFill>
                <a:latin typeface="Arial"/>
                <a:cs typeface="Arial"/>
              </a:rPr>
              <a:t>,</a:t>
            </a:r>
            <a:r>
              <a:rPr lang="en-US" sz="1400" dirty="0" smtClean="0">
                <a:solidFill>
                  <a:srgbClr val="000000"/>
                </a:solidFill>
                <a:latin typeface="Arial"/>
                <a:cs typeface="Arial"/>
              </a:rPr>
              <a:t> &amp; Banks (2009)</a:t>
            </a:r>
            <a:endParaRPr lang="en-US" sz="1400" i="1" dirty="0">
              <a:solidFill>
                <a:srgbClr val="000000"/>
              </a:solidFill>
              <a:latin typeface="Arial"/>
              <a:cs typeface="Arial"/>
            </a:endParaRPr>
          </a:p>
        </p:txBody>
      </p:sp>
      <p:sp>
        <p:nvSpPr>
          <p:cNvPr id="16" name="Rectangle 15"/>
          <p:cNvSpPr/>
          <p:nvPr/>
        </p:nvSpPr>
        <p:spPr>
          <a:xfrm>
            <a:off x="5899955" y="1058333"/>
            <a:ext cx="2659844" cy="11852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5899955" y="5833531"/>
            <a:ext cx="2659844" cy="11852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rot="16200000">
            <a:off x="6184352" y="3458063"/>
            <a:ext cx="4775198" cy="2127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rot="16200000">
            <a:off x="3537757" y="3505195"/>
            <a:ext cx="4775198" cy="11852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2" descr="birefringentLens"/>
          <p:cNvPicPr>
            <a:picLocks noChangeAspect="1" noChangeArrowheads="1"/>
          </p:cNvPicPr>
          <p:nvPr/>
        </p:nvPicPr>
        <p:blipFill>
          <a:blip r:embed="rId2"/>
          <a:srcRect/>
          <a:stretch>
            <a:fillRect/>
          </a:stretch>
        </p:blipFill>
        <p:spPr bwMode="auto">
          <a:xfrm>
            <a:off x="334963" y="1601788"/>
            <a:ext cx="4999037" cy="4127500"/>
          </a:xfrm>
          <a:prstGeom prst="rect">
            <a:avLst/>
          </a:prstGeom>
          <a:noFill/>
          <a:ln w="9525">
            <a:noFill/>
            <a:miter lim="800000"/>
            <a:headEnd/>
            <a:tailEnd/>
          </a:ln>
        </p:spPr>
      </p:pic>
      <p:sp>
        <p:nvSpPr>
          <p:cNvPr id="142339" name="Text Box 3"/>
          <p:cNvSpPr txBox="1">
            <a:spLocks noChangeArrowheads="1"/>
          </p:cNvSpPr>
          <p:nvPr/>
        </p:nvSpPr>
        <p:spPr bwMode="auto">
          <a:xfrm>
            <a:off x="91694" y="30817"/>
            <a:ext cx="2799514" cy="523220"/>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pPr algn="ctr"/>
            <a:r>
              <a:rPr lang="en-US" sz="2800" dirty="0" smtClean="0">
                <a:solidFill>
                  <a:srgbClr val="000000"/>
                </a:solidFill>
                <a:latin typeface="Arial"/>
                <a:cs typeface="Arial"/>
              </a:rPr>
              <a:t>Switchable Lens</a:t>
            </a:r>
            <a:endParaRPr lang="en-US" sz="2800" dirty="0">
              <a:solidFill>
                <a:srgbClr val="000000"/>
              </a:solidFill>
              <a:latin typeface="Arial"/>
              <a:cs typeface="Arial"/>
            </a:endParaRPr>
          </a:p>
        </p:txBody>
      </p:sp>
      <p:sp>
        <p:nvSpPr>
          <p:cNvPr id="142340" name="Line 4"/>
          <p:cNvSpPr>
            <a:spLocks noChangeShapeType="1"/>
          </p:cNvSpPr>
          <p:nvPr/>
        </p:nvSpPr>
        <p:spPr bwMode="auto">
          <a:xfrm>
            <a:off x="1" y="554037"/>
            <a:ext cx="2891208" cy="0"/>
          </a:xfrm>
          <a:prstGeom prst="line">
            <a:avLst/>
          </a:prstGeom>
          <a:noFill/>
          <a:ln w="19050" cap="flat" cmpd="sng" algn="ctr">
            <a:solidFill>
              <a:srgbClr val="000000"/>
            </a:solidFill>
            <a:prstDash val="solid"/>
            <a:round/>
            <a:headEnd type="none" w="med" len="med"/>
            <a:tailEnd type="none" w="med" len="med"/>
          </a:ln>
          <a:effectLst>
            <a:outerShdw blurRad="50800" dist="38100" dir="2700000">
              <a:srgbClr val="000000">
                <a:alpha val="43000"/>
              </a:srgbClr>
            </a:outerShdw>
          </a:effectLst>
        </p:spPr>
        <p:txBody>
          <a:bodyPr wrap="square">
            <a:prstTxWarp prst="textNoShape">
              <a:avLst/>
            </a:prstTxWarp>
            <a:spAutoFit/>
          </a:bodyPr>
          <a:lstStyle/>
          <a:p>
            <a:endParaRPr lang="en-US"/>
          </a:p>
        </p:txBody>
      </p:sp>
      <p:sp>
        <p:nvSpPr>
          <p:cNvPr id="142341" name="Text Box 5"/>
          <p:cNvSpPr txBox="1">
            <a:spLocks noChangeArrowheads="1"/>
          </p:cNvSpPr>
          <p:nvPr/>
        </p:nvSpPr>
        <p:spPr bwMode="auto">
          <a:xfrm>
            <a:off x="5562600" y="1793875"/>
            <a:ext cx="3548884" cy="3074688"/>
          </a:xfrm>
          <a:prstGeom prst="rect">
            <a:avLst/>
          </a:prstGeom>
          <a:noFill/>
          <a:ln w="9525">
            <a:noFill/>
            <a:miter lim="800000"/>
            <a:headEnd/>
            <a:tailEnd/>
          </a:ln>
        </p:spPr>
        <p:txBody>
          <a:bodyPr wrap="square">
            <a:prstTxWarp prst="textNoShape">
              <a:avLst/>
            </a:prstTxWarp>
            <a:spAutoFit/>
          </a:bodyPr>
          <a:lstStyle/>
          <a:p>
            <a:pPr marL="231775" indent="-231775">
              <a:spcAft>
                <a:spcPct val="40000"/>
              </a:spcAft>
            </a:pPr>
            <a:r>
              <a:rPr lang="en-US" sz="1900" dirty="0" err="1">
                <a:latin typeface="Arial"/>
                <a:cs typeface="Arial"/>
              </a:rPr>
              <a:t>Birefringent</a:t>
            </a:r>
            <a:r>
              <a:rPr lang="en-US" sz="1900" dirty="0">
                <a:latin typeface="Arial"/>
                <a:cs typeface="Arial"/>
              </a:rPr>
              <a:t> material</a:t>
            </a:r>
            <a:r>
              <a:rPr lang="en-US" sz="1900" dirty="0" smtClean="0">
                <a:latin typeface="Arial"/>
                <a:cs typeface="Arial"/>
              </a:rPr>
              <a:t> (e.g., calcite) has </a:t>
            </a:r>
            <a:r>
              <a:rPr lang="en-US" sz="1900" dirty="0">
                <a:latin typeface="Arial"/>
                <a:cs typeface="Arial"/>
              </a:rPr>
              <a:t>ordinary &amp; extra-ordinary refractive indices depending on polarization</a:t>
            </a:r>
          </a:p>
          <a:p>
            <a:pPr marL="231775" indent="-231775">
              <a:spcAft>
                <a:spcPct val="40000"/>
              </a:spcAft>
            </a:pPr>
            <a:r>
              <a:rPr lang="en-US" sz="1900" dirty="0">
                <a:latin typeface="Arial"/>
                <a:cs typeface="Arial"/>
              </a:rPr>
              <a:t>Calcite lens has two focal lengths </a:t>
            </a:r>
            <a:r>
              <a:rPr lang="en-US" sz="1900" i="1" dirty="0" err="1">
                <a:latin typeface="Arial"/>
                <a:cs typeface="Arial"/>
              </a:rPr>
              <a:t>F</a:t>
            </a:r>
            <a:r>
              <a:rPr lang="en-US" sz="1900" i="1" baseline="-25000" dirty="0" err="1">
                <a:latin typeface="Arial"/>
                <a:cs typeface="Arial"/>
              </a:rPr>
              <a:t>o</a:t>
            </a:r>
            <a:r>
              <a:rPr lang="en-US" sz="1900" dirty="0">
                <a:latin typeface="Arial"/>
                <a:cs typeface="Arial"/>
              </a:rPr>
              <a:t> &amp; </a:t>
            </a:r>
            <a:r>
              <a:rPr lang="en-US" sz="1900" i="1" dirty="0">
                <a:latin typeface="Arial"/>
                <a:cs typeface="Arial"/>
              </a:rPr>
              <a:t>F</a:t>
            </a:r>
            <a:r>
              <a:rPr lang="en-US" sz="1900" i="1" baseline="-25000" dirty="0">
                <a:latin typeface="Arial"/>
                <a:cs typeface="Arial"/>
              </a:rPr>
              <a:t>e</a:t>
            </a:r>
          </a:p>
          <a:p>
            <a:pPr marL="231775" indent="-231775">
              <a:spcAft>
                <a:spcPct val="40000"/>
              </a:spcAft>
            </a:pPr>
            <a:r>
              <a:rPr lang="en-US" sz="1900" dirty="0">
                <a:latin typeface="Arial"/>
                <a:cs typeface="Arial"/>
              </a:rPr>
              <a:t>Variation in power effected by polarization modulator (FLC)</a:t>
            </a:r>
          </a:p>
          <a:p>
            <a:pPr marL="231775" indent="-231775">
              <a:spcAft>
                <a:spcPct val="40000"/>
              </a:spcAft>
            </a:pPr>
            <a:r>
              <a:rPr lang="en-US" sz="1900" dirty="0">
                <a:latin typeface="Arial"/>
                <a:cs typeface="Arial"/>
              </a:rPr>
              <a:t>Can stack lenses; 2</a:t>
            </a:r>
            <a:r>
              <a:rPr lang="en-US" sz="1900" i="1" baseline="30000" dirty="0">
                <a:latin typeface="Arial"/>
                <a:cs typeface="Arial"/>
              </a:rPr>
              <a:t>N</a:t>
            </a:r>
            <a:r>
              <a:rPr lang="en-US" sz="1900" dirty="0">
                <a:latin typeface="Arial"/>
                <a:cs typeface="Arial"/>
              </a:rPr>
              <a:t> states</a:t>
            </a:r>
          </a:p>
        </p:txBody>
      </p:sp>
      <p:sp>
        <p:nvSpPr>
          <p:cNvPr id="7" name="Text Box 6"/>
          <p:cNvSpPr txBox="1">
            <a:spLocks noChangeArrowheads="1"/>
          </p:cNvSpPr>
          <p:nvPr/>
        </p:nvSpPr>
        <p:spPr bwMode="auto">
          <a:xfrm>
            <a:off x="4815499" y="6502515"/>
            <a:ext cx="4274938" cy="307777"/>
          </a:xfrm>
          <a:prstGeom prst="rect">
            <a:avLst/>
          </a:prstGeom>
          <a:noFill/>
          <a:ln w="9525">
            <a:noFill/>
            <a:miter lim="800000"/>
            <a:headEnd/>
            <a:tailEnd/>
          </a:ln>
        </p:spPr>
        <p:txBody>
          <a:bodyPr wrap="none">
            <a:prstTxWarp prst="textNoShape">
              <a:avLst/>
            </a:prstTxWarp>
            <a:spAutoFit/>
          </a:bodyPr>
          <a:lstStyle/>
          <a:p>
            <a:pPr algn="ctr"/>
            <a:r>
              <a:rPr lang="en-US" sz="1400" dirty="0">
                <a:solidFill>
                  <a:srgbClr val="000000"/>
                </a:solidFill>
                <a:latin typeface="Arial"/>
                <a:cs typeface="Arial"/>
              </a:rPr>
              <a:t>Love,</a:t>
            </a:r>
            <a:r>
              <a:rPr lang="en-US" sz="1400" dirty="0" smtClean="0">
                <a:solidFill>
                  <a:srgbClr val="000000"/>
                </a:solidFill>
                <a:latin typeface="Arial"/>
                <a:cs typeface="Arial"/>
              </a:rPr>
              <a:t> Hoffman, Hands, </a:t>
            </a:r>
            <a:r>
              <a:rPr lang="en-US" sz="1400" dirty="0" err="1" smtClean="0">
                <a:solidFill>
                  <a:srgbClr val="000000"/>
                </a:solidFill>
                <a:latin typeface="Arial"/>
                <a:cs typeface="Arial"/>
              </a:rPr>
              <a:t>Gao</a:t>
            </a:r>
            <a:r>
              <a:rPr lang="en-US" sz="1400" dirty="0" smtClean="0">
                <a:solidFill>
                  <a:srgbClr val="000000"/>
                </a:solidFill>
                <a:latin typeface="Arial"/>
                <a:cs typeface="Arial"/>
              </a:rPr>
              <a:t>, Kirby</a:t>
            </a:r>
            <a:r>
              <a:rPr lang="en-US" sz="1400" dirty="0">
                <a:solidFill>
                  <a:srgbClr val="000000"/>
                </a:solidFill>
                <a:latin typeface="Arial"/>
                <a:cs typeface="Arial"/>
              </a:rPr>
              <a:t>,</a:t>
            </a:r>
            <a:r>
              <a:rPr lang="en-US" sz="1400" dirty="0" smtClean="0">
                <a:solidFill>
                  <a:srgbClr val="000000"/>
                </a:solidFill>
                <a:latin typeface="Arial"/>
                <a:cs typeface="Arial"/>
              </a:rPr>
              <a:t> &amp; Banks (2009)</a:t>
            </a:r>
            <a:endParaRPr lang="en-US" sz="1400" i="1" dirty="0">
              <a:solidFill>
                <a:srgbClr val="000000"/>
              </a:solidFill>
              <a:latin typeface="Arial"/>
              <a:cs typeface="Arial"/>
            </a:endParaRPr>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4a Nature Photonics.png"/>
          <p:cNvPicPr>
            <a:picLocks noChangeAspect="1"/>
          </p:cNvPicPr>
          <p:nvPr/>
        </p:nvPicPr>
        <p:blipFill>
          <a:blip r:embed="rId2"/>
          <a:stretch>
            <a:fillRect/>
          </a:stretch>
        </p:blipFill>
        <p:spPr>
          <a:xfrm>
            <a:off x="838200" y="1066800"/>
            <a:ext cx="3466012" cy="2321202"/>
          </a:xfrm>
          <a:prstGeom prst="rect">
            <a:avLst/>
          </a:prstGeom>
        </p:spPr>
      </p:pic>
      <p:pic>
        <p:nvPicPr>
          <p:cNvPr id="3" name="Picture 2" descr="Fig4b Nature Photonics.png"/>
          <p:cNvPicPr>
            <a:picLocks noChangeAspect="1"/>
          </p:cNvPicPr>
          <p:nvPr/>
        </p:nvPicPr>
        <p:blipFill>
          <a:blip r:embed="rId3"/>
          <a:stretch>
            <a:fillRect/>
          </a:stretch>
        </p:blipFill>
        <p:spPr>
          <a:xfrm>
            <a:off x="4739903" y="1066800"/>
            <a:ext cx="3489697" cy="2329096"/>
          </a:xfrm>
          <a:prstGeom prst="rect">
            <a:avLst/>
          </a:prstGeom>
        </p:spPr>
      </p:pic>
      <p:pic>
        <p:nvPicPr>
          <p:cNvPr id="4" name="Picture 3" descr="Fig4c Nature Photonics.png"/>
          <p:cNvPicPr>
            <a:picLocks noChangeAspect="1"/>
          </p:cNvPicPr>
          <p:nvPr/>
        </p:nvPicPr>
        <p:blipFill>
          <a:blip r:embed="rId4"/>
          <a:stretch>
            <a:fillRect/>
          </a:stretch>
        </p:blipFill>
        <p:spPr>
          <a:xfrm>
            <a:off x="838200" y="4013925"/>
            <a:ext cx="3466012" cy="2321202"/>
          </a:xfrm>
          <a:prstGeom prst="rect">
            <a:avLst/>
          </a:prstGeom>
        </p:spPr>
      </p:pic>
      <p:pic>
        <p:nvPicPr>
          <p:cNvPr id="5" name="Picture 4" descr="Fig4d Nature Photonics.png"/>
          <p:cNvPicPr>
            <a:picLocks noChangeAspect="1"/>
          </p:cNvPicPr>
          <p:nvPr/>
        </p:nvPicPr>
        <p:blipFill>
          <a:blip r:embed="rId5"/>
          <a:stretch>
            <a:fillRect/>
          </a:stretch>
        </p:blipFill>
        <p:spPr>
          <a:xfrm>
            <a:off x="4751745" y="4013925"/>
            <a:ext cx="3466012" cy="2321202"/>
          </a:xfrm>
          <a:prstGeom prst="rect">
            <a:avLst/>
          </a:prstGeom>
        </p:spPr>
      </p:pic>
      <p:sp>
        <p:nvSpPr>
          <p:cNvPr id="7" name="TextBox 6"/>
          <p:cNvSpPr txBox="1"/>
          <p:nvPr/>
        </p:nvSpPr>
        <p:spPr>
          <a:xfrm>
            <a:off x="1693437" y="719668"/>
            <a:ext cx="1747293" cy="338554"/>
          </a:xfrm>
          <a:prstGeom prst="rect">
            <a:avLst/>
          </a:prstGeom>
          <a:noFill/>
        </p:spPr>
        <p:txBody>
          <a:bodyPr wrap="none" rtlCol="0">
            <a:spAutoFit/>
          </a:bodyPr>
          <a:lstStyle/>
          <a:p>
            <a:r>
              <a:rPr lang="en-US" sz="1600" dirty="0">
                <a:solidFill>
                  <a:srgbClr val="000000"/>
                </a:solidFill>
                <a:latin typeface="Arial"/>
                <a:cs typeface="Arial"/>
              </a:rPr>
              <a:t>l</a:t>
            </a:r>
            <a:r>
              <a:rPr lang="en-US" sz="1600" dirty="0" smtClean="0">
                <a:solidFill>
                  <a:srgbClr val="000000"/>
                </a:solidFill>
                <a:latin typeface="Arial"/>
                <a:cs typeface="Arial"/>
              </a:rPr>
              <a:t>ens in near state</a:t>
            </a:r>
            <a:endParaRPr lang="en-US" sz="1600" dirty="0">
              <a:solidFill>
                <a:srgbClr val="000000"/>
              </a:solidFill>
              <a:latin typeface="Arial"/>
              <a:cs typeface="Arial"/>
            </a:endParaRPr>
          </a:p>
        </p:txBody>
      </p:sp>
      <p:sp>
        <p:nvSpPr>
          <p:cNvPr id="8" name="TextBox 7"/>
          <p:cNvSpPr txBox="1"/>
          <p:nvPr/>
        </p:nvSpPr>
        <p:spPr>
          <a:xfrm>
            <a:off x="5379976" y="719668"/>
            <a:ext cx="2146241" cy="338554"/>
          </a:xfrm>
          <a:prstGeom prst="rect">
            <a:avLst/>
          </a:prstGeom>
          <a:noFill/>
        </p:spPr>
        <p:txBody>
          <a:bodyPr wrap="none" rtlCol="0">
            <a:spAutoFit/>
          </a:bodyPr>
          <a:lstStyle/>
          <a:p>
            <a:r>
              <a:rPr lang="en-US" sz="1600" dirty="0">
                <a:solidFill>
                  <a:srgbClr val="000000"/>
                </a:solidFill>
                <a:latin typeface="Arial"/>
                <a:cs typeface="Arial"/>
              </a:rPr>
              <a:t>l</a:t>
            </a:r>
            <a:r>
              <a:rPr lang="en-US" sz="1600" dirty="0" smtClean="0">
                <a:solidFill>
                  <a:srgbClr val="000000"/>
                </a:solidFill>
                <a:latin typeface="Arial"/>
                <a:cs typeface="Arial"/>
              </a:rPr>
              <a:t>ens in near-mid state</a:t>
            </a:r>
            <a:endParaRPr lang="en-US" sz="1600" dirty="0">
              <a:solidFill>
                <a:srgbClr val="000000"/>
              </a:solidFill>
              <a:latin typeface="Arial"/>
              <a:cs typeface="Arial"/>
            </a:endParaRPr>
          </a:p>
        </p:txBody>
      </p:sp>
      <p:sp>
        <p:nvSpPr>
          <p:cNvPr id="9" name="TextBox 8"/>
          <p:cNvSpPr txBox="1"/>
          <p:nvPr/>
        </p:nvSpPr>
        <p:spPr>
          <a:xfrm>
            <a:off x="1526907" y="3666067"/>
            <a:ext cx="1975020" cy="338554"/>
          </a:xfrm>
          <a:prstGeom prst="rect">
            <a:avLst/>
          </a:prstGeom>
          <a:noFill/>
        </p:spPr>
        <p:txBody>
          <a:bodyPr wrap="none" rtlCol="0">
            <a:spAutoFit/>
          </a:bodyPr>
          <a:lstStyle/>
          <a:p>
            <a:r>
              <a:rPr lang="en-US" sz="1600" dirty="0">
                <a:solidFill>
                  <a:srgbClr val="000000"/>
                </a:solidFill>
                <a:latin typeface="Arial"/>
                <a:cs typeface="Arial"/>
              </a:rPr>
              <a:t>l</a:t>
            </a:r>
            <a:r>
              <a:rPr lang="en-US" sz="1600" dirty="0" smtClean="0">
                <a:solidFill>
                  <a:srgbClr val="000000"/>
                </a:solidFill>
                <a:latin typeface="Arial"/>
                <a:cs typeface="Arial"/>
              </a:rPr>
              <a:t>ens in mid-far state</a:t>
            </a:r>
            <a:endParaRPr lang="en-US" sz="1600" dirty="0">
              <a:solidFill>
                <a:srgbClr val="000000"/>
              </a:solidFill>
              <a:latin typeface="Arial"/>
              <a:cs typeface="Arial"/>
            </a:endParaRPr>
          </a:p>
        </p:txBody>
      </p:sp>
      <p:sp>
        <p:nvSpPr>
          <p:cNvPr id="10" name="TextBox 9"/>
          <p:cNvSpPr txBox="1"/>
          <p:nvPr/>
        </p:nvSpPr>
        <p:spPr>
          <a:xfrm>
            <a:off x="5700696" y="3666067"/>
            <a:ext cx="1576072" cy="338554"/>
          </a:xfrm>
          <a:prstGeom prst="rect">
            <a:avLst/>
          </a:prstGeom>
          <a:noFill/>
        </p:spPr>
        <p:txBody>
          <a:bodyPr wrap="none" rtlCol="0">
            <a:spAutoFit/>
          </a:bodyPr>
          <a:lstStyle/>
          <a:p>
            <a:r>
              <a:rPr lang="en-US" sz="1600" dirty="0">
                <a:solidFill>
                  <a:srgbClr val="000000"/>
                </a:solidFill>
                <a:latin typeface="Arial"/>
                <a:cs typeface="Arial"/>
              </a:rPr>
              <a:t>l</a:t>
            </a:r>
            <a:r>
              <a:rPr lang="en-US" sz="1600" dirty="0" smtClean="0">
                <a:solidFill>
                  <a:srgbClr val="000000"/>
                </a:solidFill>
                <a:latin typeface="Arial"/>
                <a:cs typeface="Arial"/>
              </a:rPr>
              <a:t>ens in far state</a:t>
            </a:r>
            <a:endParaRPr lang="en-US" sz="1600" dirty="0">
              <a:solidFill>
                <a:srgbClr val="000000"/>
              </a:solidFill>
              <a:latin typeface="Arial"/>
              <a:cs typeface="Arial"/>
            </a:endParaRPr>
          </a:p>
        </p:txBody>
      </p:sp>
      <p:sp>
        <p:nvSpPr>
          <p:cNvPr id="11" name="Rectangle 108"/>
          <p:cNvSpPr>
            <a:spLocks noChangeArrowheads="1"/>
          </p:cNvSpPr>
          <p:nvPr/>
        </p:nvSpPr>
        <p:spPr bwMode="auto">
          <a:xfrm>
            <a:off x="84664" y="-25401"/>
            <a:ext cx="4151812" cy="609600"/>
          </a:xfrm>
          <a:prstGeom prst="rect">
            <a:avLst/>
          </a:prstGeom>
          <a:noFill/>
          <a:ln w="9525">
            <a:noFill/>
            <a:miter lim="800000"/>
            <a:headEnd/>
            <a:tailEnd/>
          </a:ln>
          <a:effectLst>
            <a:outerShdw blurRad="50800" dist="38100" dir="2700000">
              <a:srgbClr val="000000">
                <a:alpha val="43000"/>
              </a:srgbClr>
            </a:outerShdw>
          </a:effectLst>
        </p:spPr>
        <p:txBody>
          <a:bodyPr anchor="ctr">
            <a:prstTxWarp prst="textNoShape">
              <a:avLst/>
            </a:prstTxWarp>
          </a:bodyPr>
          <a:lstStyle/>
          <a:p>
            <a:pPr marL="0" lvl="3"/>
            <a:r>
              <a:rPr lang="en-GB" sz="2800" dirty="0" smtClean="0">
                <a:solidFill>
                  <a:srgbClr val="000000"/>
                </a:solidFill>
                <a:latin typeface="Arial"/>
                <a:cs typeface="Arial"/>
              </a:rPr>
              <a:t>Changing Focal Distance</a:t>
            </a:r>
            <a:endParaRPr lang="en-US" sz="2800" dirty="0">
              <a:solidFill>
                <a:srgbClr val="000000"/>
              </a:solidFill>
              <a:latin typeface="Arial"/>
              <a:cs typeface="Arial"/>
            </a:endParaRPr>
          </a:p>
        </p:txBody>
      </p:sp>
      <p:sp>
        <p:nvSpPr>
          <p:cNvPr id="12" name="Line 109"/>
          <p:cNvSpPr>
            <a:spLocks noChangeShapeType="1"/>
          </p:cNvSpPr>
          <p:nvPr/>
        </p:nvSpPr>
        <p:spPr bwMode="auto">
          <a:xfrm>
            <a:off x="-1" y="550331"/>
            <a:ext cx="4428067" cy="0"/>
          </a:xfrm>
          <a:prstGeom prst="line">
            <a:avLst/>
          </a:prstGeom>
          <a:noFill/>
          <a:ln w="19050" cap="flat" cmpd="sng" algn="ctr">
            <a:solidFill>
              <a:srgbClr val="000000"/>
            </a:solidFill>
            <a:prstDash val="solid"/>
            <a:round/>
            <a:headEnd type="none" w="med" len="med"/>
            <a:tailEnd type="none" w="med" len="med"/>
          </a:ln>
          <a:effectLst>
            <a:outerShdw blurRad="50800" dist="38100" dir="2700000">
              <a:srgbClr val="000000">
                <a:alpha val="43000"/>
              </a:srgbClr>
            </a:outerShdw>
          </a:effectLst>
        </p:spPr>
        <p:txBody>
          <a:bodyPr>
            <a:prstTxWarp prst="textNoShape">
              <a:avLst/>
            </a:prstTxWarp>
          </a:bodyPr>
          <a:lstStyle/>
          <a:p>
            <a:endParaRPr lang="en-US"/>
          </a:p>
        </p:txBody>
      </p:sp>
      <p:sp>
        <p:nvSpPr>
          <p:cNvPr id="14" name="Text Box 6"/>
          <p:cNvSpPr txBox="1">
            <a:spLocks noChangeArrowheads="1"/>
          </p:cNvSpPr>
          <p:nvPr/>
        </p:nvSpPr>
        <p:spPr bwMode="auto">
          <a:xfrm>
            <a:off x="4815499" y="6502515"/>
            <a:ext cx="4274938" cy="307777"/>
          </a:xfrm>
          <a:prstGeom prst="rect">
            <a:avLst/>
          </a:prstGeom>
          <a:noFill/>
          <a:ln w="9525">
            <a:noFill/>
            <a:miter lim="800000"/>
            <a:headEnd/>
            <a:tailEnd/>
          </a:ln>
        </p:spPr>
        <p:txBody>
          <a:bodyPr wrap="none">
            <a:prstTxWarp prst="textNoShape">
              <a:avLst/>
            </a:prstTxWarp>
            <a:spAutoFit/>
          </a:bodyPr>
          <a:lstStyle/>
          <a:p>
            <a:pPr algn="ctr"/>
            <a:r>
              <a:rPr lang="en-US" sz="1400" dirty="0">
                <a:solidFill>
                  <a:srgbClr val="000000"/>
                </a:solidFill>
                <a:latin typeface="Arial"/>
                <a:cs typeface="Arial"/>
              </a:rPr>
              <a:t>Love,</a:t>
            </a:r>
            <a:r>
              <a:rPr lang="en-US" sz="1400" dirty="0" smtClean="0">
                <a:solidFill>
                  <a:srgbClr val="000000"/>
                </a:solidFill>
                <a:latin typeface="Arial"/>
                <a:cs typeface="Arial"/>
              </a:rPr>
              <a:t> Hoffman, Hands, </a:t>
            </a:r>
            <a:r>
              <a:rPr lang="en-US" sz="1400" dirty="0" err="1" smtClean="0">
                <a:solidFill>
                  <a:srgbClr val="000000"/>
                </a:solidFill>
                <a:latin typeface="Arial"/>
                <a:cs typeface="Arial"/>
              </a:rPr>
              <a:t>Gao</a:t>
            </a:r>
            <a:r>
              <a:rPr lang="en-US" sz="1400" dirty="0" smtClean="0">
                <a:solidFill>
                  <a:srgbClr val="000000"/>
                </a:solidFill>
                <a:latin typeface="Arial"/>
                <a:cs typeface="Arial"/>
              </a:rPr>
              <a:t>, Kirby</a:t>
            </a:r>
            <a:r>
              <a:rPr lang="en-US" sz="1400" dirty="0">
                <a:solidFill>
                  <a:srgbClr val="000000"/>
                </a:solidFill>
                <a:latin typeface="Arial"/>
                <a:cs typeface="Arial"/>
              </a:rPr>
              <a:t>,</a:t>
            </a:r>
            <a:r>
              <a:rPr lang="en-US" sz="1400" dirty="0" smtClean="0">
                <a:solidFill>
                  <a:srgbClr val="000000"/>
                </a:solidFill>
                <a:latin typeface="Arial"/>
                <a:cs typeface="Arial"/>
              </a:rPr>
              <a:t> &amp; Banks (2009)</a:t>
            </a:r>
            <a:endParaRPr lang="en-US" sz="1400" i="1" dirty="0">
              <a:solidFill>
                <a:srgbClr val="000000"/>
              </a:solidFill>
              <a:latin typeface="Arial"/>
              <a:cs typeface="Arial"/>
            </a:endParaRPr>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7071" y="1600201"/>
            <a:ext cx="5198533" cy="2606675"/>
          </a:xfrm>
        </p:spPr>
        <p:txBody>
          <a:bodyPr>
            <a:normAutofit/>
          </a:bodyPr>
          <a:lstStyle/>
          <a:p>
            <a:pPr marL="169863" indent="-169863"/>
            <a:r>
              <a:rPr lang="en-US" sz="2200" dirty="0" smtClean="0">
                <a:latin typeface="Arial"/>
                <a:cs typeface="Arial"/>
              </a:rPr>
              <a:t>Retinal image determined by:</a:t>
            </a:r>
          </a:p>
          <a:p>
            <a:pPr marL="914400" lvl="1" indent="-457200">
              <a:buNone/>
            </a:pPr>
            <a:r>
              <a:rPr lang="en-US" sz="2100" dirty="0" smtClean="0">
                <a:latin typeface="Arial"/>
                <a:cs typeface="Arial"/>
              </a:rPr>
              <a:t>properties of surrounding environment</a:t>
            </a:r>
          </a:p>
          <a:p>
            <a:pPr marL="914400" lvl="1" indent="-457200">
              <a:buNone/>
            </a:pPr>
            <a:r>
              <a:rPr lang="en-US" sz="2100" dirty="0" smtClean="0">
                <a:latin typeface="Arial"/>
                <a:cs typeface="Arial"/>
              </a:rPr>
              <a:t>surface geometry</a:t>
            </a:r>
          </a:p>
          <a:p>
            <a:pPr marL="914400" lvl="1" indent="-457200">
              <a:buNone/>
            </a:pPr>
            <a:r>
              <a:rPr lang="en-US" sz="2100" dirty="0" smtClean="0">
                <a:latin typeface="Arial"/>
                <a:cs typeface="Arial"/>
              </a:rPr>
              <a:t>viewer’s position</a:t>
            </a:r>
          </a:p>
          <a:p>
            <a:pPr marL="914400" lvl="1" indent="-457200">
              <a:buNone/>
            </a:pPr>
            <a:r>
              <a:rPr lang="en-US" sz="2100" dirty="0" smtClean="0">
                <a:latin typeface="Arial"/>
                <a:cs typeface="Arial"/>
              </a:rPr>
              <a:t>surface reflectance properties</a:t>
            </a:r>
          </a:p>
          <a:p>
            <a:pPr lvl="1"/>
            <a:endParaRPr lang="en-US" sz="2200" dirty="0" smtClean="0">
              <a:latin typeface="Arial"/>
              <a:cs typeface="Arial"/>
            </a:endParaRPr>
          </a:p>
        </p:txBody>
      </p:sp>
      <p:pic>
        <p:nvPicPr>
          <p:cNvPr id="6" name="Picture 5" descr="blob.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35604" y="1599159"/>
            <a:ext cx="3462867" cy="3462866"/>
          </a:xfrm>
          <a:prstGeom prst="rect">
            <a:avLst/>
          </a:prstGeom>
          <a:ln>
            <a:solidFill>
              <a:srgbClr val="000000"/>
            </a:solidFill>
          </a:ln>
        </p:spPr>
      </p:pic>
      <p:sp>
        <p:nvSpPr>
          <p:cNvPr id="8" name="Content Placeholder 2"/>
          <p:cNvSpPr txBox="1">
            <a:spLocks/>
          </p:cNvSpPr>
          <p:nvPr/>
        </p:nvSpPr>
        <p:spPr>
          <a:xfrm>
            <a:off x="237071" y="3775083"/>
            <a:ext cx="4876799" cy="94931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Optima"/>
                <a:ea typeface="+mn-ea"/>
                <a:cs typeface="Optima"/>
              </a:defRPr>
            </a:lvl1pPr>
            <a:lvl2pPr marL="742950" indent="-285750" algn="l" defTabSz="457200" rtl="0" eaLnBrk="1" latinLnBrk="0" hangingPunct="1">
              <a:spcBef>
                <a:spcPct val="20000"/>
              </a:spcBef>
              <a:buFont typeface="Arial"/>
              <a:buChar char="–"/>
              <a:defRPr sz="2800" kern="1200">
                <a:solidFill>
                  <a:schemeClr val="tx1"/>
                </a:solidFill>
                <a:latin typeface="Optima"/>
                <a:ea typeface="+mn-ea"/>
                <a:cs typeface="Optima"/>
              </a:defRPr>
            </a:lvl2pPr>
            <a:lvl3pPr marL="1143000" indent="-228600" algn="l" defTabSz="457200" rtl="0" eaLnBrk="1" latinLnBrk="0" hangingPunct="1">
              <a:spcBef>
                <a:spcPct val="20000"/>
              </a:spcBef>
              <a:buFont typeface="Arial"/>
              <a:buChar char="•"/>
              <a:defRPr sz="2400" kern="1200">
                <a:solidFill>
                  <a:schemeClr val="tx1"/>
                </a:solidFill>
                <a:latin typeface="Optima"/>
                <a:ea typeface="+mn-ea"/>
                <a:cs typeface="Optima"/>
              </a:defRPr>
            </a:lvl3pPr>
            <a:lvl4pPr marL="1600200" indent="-228600" algn="l" defTabSz="457200" rtl="0" eaLnBrk="1" latinLnBrk="0" hangingPunct="1">
              <a:spcBef>
                <a:spcPct val="20000"/>
              </a:spcBef>
              <a:buFont typeface="Arial"/>
              <a:buChar char="–"/>
              <a:defRPr sz="2000" kern="1200">
                <a:solidFill>
                  <a:schemeClr val="tx1"/>
                </a:solidFill>
                <a:latin typeface="Optima"/>
                <a:ea typeface="+mn-ea"/>
                <a:cs typeface="Optima"/>
              </a:defRPr>
            </a:lvl4pPr>
            <a:lvl5pPr marL="2057400" indent="-228600" algn="l" defTabSz="457200" rtl="0" eaLnBrk="1" latinLnBrk="0" hangingPunct="1">
              <a:spcBef>
                <a:spcPct val="20000"/>
              </a:spcBef>
              <a:buFont typeface="Arial"/>
              <a:buChar char="»"/>
              <a:defRPr sz="2000" kern="1200">
                <a:solidFill>
                  <a:schemeClr val="tx1"/>
                </a:solidFill>
                <a:latin typeface="Optima"/>
                <a:ea typeface="+mn-ea"/>
                <a:cs typeface="Optim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69863" indent="-169863"/>
            <a:r>
              <a:rPr lang="en-US" sz="2200" dirty="0" smtClean="0">
                <a:latin typeface="Arial"/>
                <a:cs typeface="Arial"/>
              </a:rPr>
              <a:t>Determining surface material greatly under-constrained</a:t>
            </a:r>
          </a:p>
        </p:txBody>
      </p:sp>
      <p:sp>
        <p:nvSpPr>
          <p:cNvPr id="9" name="TextBox 8"/>
          <p:cNvSpPr txBox="1"/>
          <p:nvPr/>
        </p:nvSpPr>
        <p:spPr>
          <a:xfrm>
            <a:off x="141625" y="11396"/>
            <a:ext cx="4615040" cy="523220"/>
          </a:xfrm>
          <a:prstGeom prst="rect">
            <a:avLst/>
          </a:prstGeom>
          <a:noFill/>
          <a:effectLst>
            <a:outerShdw blurRad="50800" dist="38100" dir="2700000">
              <a:srgbClr val="000000">
                <a:alpha val="43000"/>
              </a:srgbClr>
            </a:outerShdw>
          </a:effectLst>
        </p:spPr>
        <p:txBody>
          <a:bodyPr wrap="none" rtlCol="0">
            <a:spAutoFit/>
          </a:bodyPr>
          <a:lstStyle/>
          <a:p>
            <a:r>
              <a:rPr lang="en-US" sz="2800" dirty="0" smtClean="0">
                <a:latin typeface="Arial"/>
                <a:cs typeface="Arial"/>
              </a:rPr>
              <a:t>Inferring Material Properties</a:t>
            </a:r>
          </a:p>
        </p:txBody>
      </p:sp>
      <p:cxnSp>
        <p:nvCxnSpPr>
          <p:cNvPr id="10" name="Straight Connector 9"/>
          <p:cNvCxnSpPr/>
          <p:nvPr/>
        </p:nvCxnSpPr>
        <p:spPr>
          <a:xfrm>
            <a:off x="0" y="540793"/>
            <a:ext cx="4756665" cy="1588"/>
          </a:xfrm>
          <a:prstGeom prst="line">
            <a:avLst/>
          </a:prstGeom>
          <a:ln w="19050" cap="flat" cmpd="sng" algn="ctr">
            <a:solidFill>
              <a:srgbClr val="000000"/>
            </a:solidFill>
            <a:prstDash val="solid"/>
            <a:round/>
            <a:headEnd type="none" w="med" len="med"/>
            <a:tailEnd type="none" w="med" len="med"/>
          </a:ln>
          <a:effectLst>
            <a:outerShdw blurRad="50800" dist="38100" dir="2700000">
              <a:srgbClr val="000000">
                <a:alpha val="43000"/>
              </a:srgb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0156251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
          <p:cNvGrpSpPr/>
          <p:nvPr/>
        </p:nvGrpSpPr>
        <p:grpSpPr>
          <a:xfrm>
            <a:off x="2286000" y="660399"/>
            <a:ext cx="4286552" cy="5745804"/>
            <a:chOff x="990600" y="1219200"/>
            <a:chExt cx="3581400" cy="4800600"/>
          </a:xfrm>
        </p:grpSpPr>
        <p:pic>
          <p:nvPicPr>
            <p:cNvPr id="5" name="Picture 4" descr="Fig3 Nature Photonics.eps"/>
            <p:cNvPicPr>
              <a:picLocks noChangeAspect="1"/>
            </p:cNvPicPr>
            <p:nvPr/>
          </p:nvPicPr>
          <p:blipFill>
            <a:blip r:embed="rId2" cstate="screen">
              <a:extLst>
                <a:ext uri="{28A0092B-C50C-407E-A947-70E740481C1C}">
                  <a14:useLocalDpi xmlns:a14="http://schemas.microsoft.com/office/drawing/2010/main"/>
                </a:ext>
              </a:extLst>
            </a:blip>
            <a:srcRect r="49528"/>
            <a:stretch>
              <a:fillRect/>
            </a:stretch>
          </p:blipFill>
          <p:spPr>
            <a:xfrm>
              <a:off x="1066800" y="1219200"/>
              <a:ext cx="3505200" cy="4800600"/>
            </a:xfrm>
            <a:prstGeom prst="rect">
              <a:avLst/>
            </a:prstGeom>
          </p:spPr>
        </p:pic>
        <p:sp>
          <p:nvSpPr>
            <p:cNvPr id="8" name="Rectangle 7"/>
            <p:cNvSpPr/>
            <p:nvPr/>
          </p:nvSpPr>
          <p:spPr bwMode="auto">
            <a:xfrm>
              <a:off x="990600" y="1295400"/>
              <a:ext cx="304800" cy="1524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200" b="0" i="0" u="none" strike="noStrike" cap="none" normalizeH="0" baseline="0">
                <a:ln>
                  <a:noFill/>
                </a:ln>
                <a:solidFill>
                  <a:schemeClr val="hlink"/>
                </a:solidFill>
                <a:effectLst/>
                <a:latin typeface="Arial" pitchFamily="-112" charset="0"/>
              </a:endParaRPr>
            </a:p>
          </p:txBody>
        </p:sp>
        <p:sp>
          <p:nvSpPr>
            <p:cNvPr id="9" name="Rectangle 8"/>
            <p:cNvSpPr/>
            <p:nvPr/>
          </p:nvSpPr>
          <p:spPr bwMode="auto">
            <a:xfrm>
              <a:off x="990600" y="4216401"/>
              <a:ext cx="304800" cy="1524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200" b="0" i="0" u="none" strike="noStrike" cap="none" normalizeH="0" baseline="0">
                <a:ln>
                  <a:noFill/>
                </a:ln>
                <a:solidFill>
                  <a:schemeClr val="hlink"/>
                </a:solidFill>
                <a:effectLst/>
                <a:latin typeface="Arial" pitchFamily="-112" charset="0"/>
              </a:endParaRPr>
            </a:p>
          </p:txBody>
        </p:sp>
      </p:grpSp>
      <p:sp>
        <p:nvSpPr>
          <p:cNvPr id="10" name="Rectangle 108"/>
          <p:cNvSpPr>
            <a:spLocks noChangeArrowheads="1"/>
          </p:cNvSpPr>
          <p:nvPr/>
        </p:nvSpPr>
        <p:spPr bwMode="auto">
          <a:xfrm>
            <a:off x="152400" y="0"/>
            <a:ext cx="4191000" cy="609600"/>
          </a:xfrm>
          <a:prstGeom prst="rect">
            <a:avLst/>
          </a:prstGeom>
          <a:noFill/>
          <a:ln w="9525">
            <a:noFill/>
            <a:miter lim="800000"/>
            <a:headEnd/>
            <a:tailEnd/>
          </a:ln>
          <a:effectLst>
            <a:outerShdw blurRad="50800" dist="38100" dir="2700000">
              <a:srgbClr val="000000">
                <a:alpha val="43000"/>
              </a:srgbClr>
            </a:outerShdw>
          </a:effectLst>
        </p:spPr>
        <p:txBody>
          <a:bodyPr anchor="ctr">
            <a:prstTxWarp prst="textNoShape">
              <a:avLst/>
            </a:prstTxWarp>
          </a:bodyPr>
          <a:lstStyle/>
          <a:p>
            <a:pPr marL="0" lvl="3"/>
            <a:r>
              <a:rPr lang="en-GB" sz="2800" dirty="0" smtClean="0">
                <a:solidFill>
                  <a:srgbClr val="000000"/>
                </a:solidFill>
                <a:latin typeface="Arial"/>
                <a:cs typeface="Arial"/>
              </a:rPr>
              <a:t>Multi-plane Display</a:t>
            </a:r>
            <a:endParaRPr lang="en-US" sz="2800" dirty="0">
              <a:solidFill>
                <a:srgbClr val="000000"/>
              </a:solidFill>
              <a:latin typeface="Arial"/>
              <a:cs typeface="Arial"/>
            </a:endParaRPr>
          </a:p>
        </p:txBody>
      </p:sp>
      <p:sp>
        <p:nvSpPr>
          <p:cNvPr id="12" name="Line 109"/>
          <p:cNvSpPr>
            <a:spLocks noChangeShapeType="1"/>
          </p:cNvSpPr>
          <p:nvPr/>
        </p:nvSpPr>
        <p:spPr bwMode="auto">
          <a:xfrm>
            <a:off x="0" y="575732"/>
            <a:ext cx="3505200" cy="0"/>
          </a:xfrm>
          <a:prstGeom prst="line">
            <a:avLst/>
          </a:prstGeom>
          <a:noFill/>
          <a:ln w="19050" cap="flat" cmpd="sng" algn="ctr">
            <a:solidFill>
              <a:srgbClr val="000000"/>
            </a:solidFill>
            <a:prstDash val="solid"/>
            <a:round/>
            <a:headEnd type="none" w="med" len="med"/>
            <a:tailEnd type="none" w="med" len="med"/>
          </a:ln>
          <a:effectLst>
            <a:outerShdw blurRad="50800" dist="38100" dir="2700000">
              <a:srgbClr val="000000">
                <a:alpha val="43000"/>
              </a:srgbClr>
            </a:outerShdw>
          </a:effectLst>
        </p:spPr>
        <p:txBody>
          <a:bodyPr>
            <a:prstTxWarp prst="textNoShape">
              <a:avLst/>
            </a:prstTxWarp>
          </a:bodyPr>
          <a:lstStyle/>
          <a:p>
            <a:endParaRPr lang="en-US"/>
          </a:p>
        </p:txBody>
      </p:sp>
      <p:sp>
        <p:nvSpPr>
          <p:cNvPr id="13" name="Text Box 6"/>
          <p:cNvSpPr txBox="1">
            <a:spLocks noChangeArrowheads="1"/>
          </p:cNvSpPr>
          <p:nvPr/>
        </p:nvSpPr>
        <p:spPr bwMode="auto">
          <a:xfrm>
            <a:off x="4815499" y="6502515"/>
            <a:ext cx="4274938" cy="307777"/>
          </a:xfrm>
          <a:prstGeom prst="rect">
            <a:avLst/>
          </a:prstGeom>
          <a:noFill/>
          <a:ln w="9525">
            <a:noFill/>
            <a:miter lim="800000"/>
            <a:headEnd/>
            <a:tailEnd/>
          </a:ln>
        </p:spPr>
        <p:txBody>
          <a:bodyPr wrap="none">
            <a:prstTxWarp prst="textNoShape">
              <a:avLst/>
            </a:prstTxWarp>
            <a:spAutoFit/>
          </a:bodyPr>
          <a:lstStyle/>
          <a:p>
            <a:pPr algn="ctr"/>
            <a:r>
              <a:rPr lang="en-US" sz="1400" dirty="0">
                <a:solidFill>
                  <a:srgbClr val="000000"/>
                </a:solidFill>
                <a:latin typeface="Arial"/>
                <a:cs typeface="Arial"/>
              </a:rPr>
              <a:t>Love,</a:t>
            </a:r>
            <a:r>
              <a:rPr lang="en-US" sz="1400" dirty="0" smtClean="0">
                <a:solidFill>
                  <a:srgbClr val="000000"/>
                </a:solidFill>
                <a:latin typeface="Arial"/>
                <a:cs typeface="Arial"/>
              </a:rPr>
              <a:t> Hoffman, Hands, </a:t>
            </a:r>
            <a:r>
              <a:rPr lang="en-US" sz="1400" dirty="0" err="1" smtClean="0">
                <a:solidFill>
                  <a:srgbClr val="000000"/>
                </a:solidFill>
                <a:latin typeface="Arial"/>
                <a:cs typeface="Arial"/>
              </a:rPr>
              <a:t>Gao</a:t>
            </a:r>
            <a:r>
              <a:rPr lang="en-US" sz="1400" dirty="0" smtClean="0">
                <a:solidFill>
                  <a:srgbClr val="000000"/>
                </a:solidFill>
                <a:latin typeface="Arial"/>
                <a:cs typeface="Arial"/>
              </a:rPr>
              <a:t>, Kirby</a:t>
            </a:r>
            <a:r>
              <a:rPr lang="en-US" sz="1400" dirty="0">
                <a:solidFill>
                  <a:srgbClr val="000000"/>
                </a:solidFill>
                <a:latin typeface="Arial"/>
                <a:cs typeface="Arial"/>
              </a:rPr>
              <a:t>,</a:t>
            </a:r>
            <a:r>
              <a:rPr lang="en-US" sz="1400" dirty="0" smtClean="0">
                <a:solidFill>
                  <a:srgbClr val="000000"/>
                </a:solidFill>
                <a:latin typeface="Arial"/>
                <a:cs typeface="Arial"/>
              </a:rPr>
              <a:t> &amp; Banks (2009)</a:t>
            </a:r>
            <a:endParaRPr lang="en-US" sz="1400" i="1" dirty="0">
              <a:solidFill>
                <a:srgbClr val="000000"/>
              </a:solidFill>
              <a:latin typeface="Arial"/>
              <a:cs typeface="Arial"/>
            </a:endParaRPr>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Rounded Rectangle 67"/>
          <p:cNvSpPr/>
          <p:nvPr/>
        </p:nvSpPr>
        <p:spPr>
          <a:xfrm>
            <a:off x="2778709" y="5042741"/>
            <a:ext cx="3561131" cy="1341120"/>
          </a:xfrm>
          <a:prstGeom prst="roundRect">
            <a:avLst>
              <a:gd name="adj" fmla="val 12122"/>
            </a:avLst>
          </a:prstGeom>
          <a:solidFill>
            <a:schemeClr val="bg1">
              <a:lumMod val="8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32" name="Picture 31" descr="optimized_layers_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107892" y="3016731"/>
            <a:ext cx="1368441" cy="1368441"/>
          </a:xfrm>
          <a:prstGeom prst="rect">
            <a:avLst/>
          </a:prstGeom>
          <a:ln>
            <a:solidFill>
              <a:schemeClr val="tx1"/>
            </a:solidFill>
          </a:ln>
          <a:scene3d>
            <a:camera prst="orthographicFront">
              <a:rot lat="900000" lon="1800000" rev="0"/>
            </a:camera>
            <a:lightRig rig="threePt" dir="t"/>
          </a:scene3d>
        </p:spPr>
      </p:pic>
      <p:pic>
        <p:nvPicPr>
          <p:cNvPr id="33" name="Picture 32" descr="optimized_layers_2.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47226" y="3022021"/>
            <a:ext cx="1368441" cy="1368441"/>
          </a:xfrm>
          <a:prstGeom prst="rect">
            <a:avLst/>
          </a:prstGeom>
          <a:ln>
            <a:solidFill>
              <a:schemeClr val="tx1"/>
            </a:solidFill>
          </a:ln>
          <a:scene3d>
            <a:camera prst="orthographicFront">
              <a:rot lat="900000" lon="1800000" rev="0"/>
            </a:camera>
            <a:lightRig rig="threePt" dir="t"/>
          </a:scene3d>
        </p:spPr>
      </p:pic>
      <p:pic>
        <p:nvPicPr>
          <p:cNvPr id="34" name="Picture 33" descr="optimized_layers_3.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86560" y="3022021"/>
            <a:ext cx="1368441" cy="1368441"/>
          </a:xfrm>
          <a:prstGeom prst="rect">
            <a:avLst/>
          </a:prstGeom>
          <a:ln>
            <a:solidFill>
              <a:schemeClr val="tx1"/>
            </a:solidFill>
          </a:ln>
          <a:scene3d>
            <a:camera prst="orthographicFront">
              <a:rot lat="900000" lon="1800000" rev="0"/>
            </a:camera>
            <a:lightRig rig="threePt" dir="t"/>
          </a:scene3d>
        </p:spPr>
      </p:pic>
      <p:pic>
        <p:nvPicPr>
          <p:cNvPr id="35" name="Picture 34" descr="optimized_layers_4.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25893" y="3022021"/>
            <a:ext cx="1368441" cy="1368441"/>
          </a:xfrm>
          <a:prstGeom prst="rect">
            <a:avLst/>
          </a:prstGeom>
          <a:ln>
            <a:solidFill>
              <a:schemeClr val="tx1"/>
            </a:solidFill>
          </a:ln>
          <a:scene3d>
            <a:camera prst="orthographicFront">
              <a:rot lat="900000" lon="1800000" rev="0"/>
            </a:camera>
            <a:lightRig rig="threePt" dir="t"/>
          </a:scene3d>
        </p:spPr>
      </p:pic>
      <p:pic>
        <p:nvPicPr>
          <p:cNvPr id="5" name="Picture 4" descr="optimized_focus_8.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69455" y="3016731"/>
            <a:ext cx="1360907" cy="1360907"/>
          </a:xfrm>
          <a:prstGeom prst="rect">
            <a:avLst/>
          </a:prstGeom>
          <a:ln>
            <a:solidFill>
              <a:schemeClr val="tx1"/>
            </a:solidFill>
          </a:ln>
          <a:scene3d>
            <a:camera prst="orthographicFront">
              <a:rot lat="900000" lon="1800000" rev="0"/>
            </a:camera>
            <a:lightRig rig="threePt" dir="t"/>
          </a:scene3d>
        </p:spPr>
      </p:pic>
      <p:sp>
        <p:nvSpPr>
          <p:cNvPr id="37" name="TextBox 36"/>
          <p:cNvSpPr txBox="1"/>
          <p:nvPr/>
        </p:nvSpPr>
        <p:spPr>
          <a:xfrm>
            <a:off x="851835" y="4483730"/>
            <a:ext cx="395799" cy="369332"/>
          </a:xfrm>
          <a:prstGeom prst="rect">
            <a:avLst/>
          </a:prstGeom>
          <a:noFill/>
        </p:spPr>
        <p:txBody>
          <a:bodyPr wrap="none" rtlCol="0">
            <a:spAutoFit/>
          </a:bodyPr>
          <a:lstStyle/>
          <a:p>
            <a:r>
              <a:rPr lang="en-US" i="1" dirty="0" err="1" smtClean="0">
                <a:latin typeface="Times New Roman"/>
                <a:cs typeface="Times New Roman"/>
              </a:rPr>
              <a:t>s</a:t>
            </a:r>
            <a:r>
              <a:rPr lang="en-US" i="1" baseline="-25000" dirty="0" err="1" smtClean="0">
                <a:latin typeface="Times New Roman"/>
                <a:cs typeface="Times New Roman"/>
              </a:rPr>
              <a:t>i</a:t>
            </a:r>
            <a:r>
              <a:rPr lang="en-US" dirty="0" smtClean="0">
                <a:latin typeface="Times New Roman"/>
                <a:cs typeface="Times New Roman"/>
              </a:rPr>
              <a:t>ʹ</a:t>
            </a:r>
          </a:p>
        </p:txBody>
      </p:sp>
      <p:sp>
        <p:nvSpPr>
          <p:cNvPr id="39" name="Freeform 38"/>
          <p:cNvSpPr/>
          <p:nvPr/>
        </p:nvSpPr>
        <p:spPr>
          <a:xfrm>
            <a:off x="1142099" y="1811861"/>
            <a:ext cx="915300" cy="1135343"/>
          </a:xfrm>
          <a:custGeom>
            <a:avLst/>
            <a:gdLst>
              <a:gd name="connsiteX0" fmla="*/ 544788 w 544788"/>
              <a:gd name="connsiteY0" fmla="*/ 65650 h 839195"/>
              <a:gd name="connsiteX1" fmla="*/ 71424 w 544788"/>
              <a:gd name="connsiteY1" fmla="*/ 77195 h 839195"/>
              <a:gd name="connsiteX2" fmla="*/ 2151 w 544788"/>
              <a:gd name="connsiteY2" fmla="*/ 839195 h 839195"/>
              <a:gd name="connsiteX0" fmla="*/ 542637 w 542637"/>
              <a:gd name="connsiteY0" fmla="*/ 18163 h 791708"/>
              <a:gd name="connsiteX1" fmla="*/ 92364 w 542637"/>
              <a:gd name="connsiteY1" fmla="*/ 179799 h 791708"/>
              <a:gd name="connsiteX2" fmla="*/ 0 w 542637"/>
              <a:gd name="connsiteY2" fmla="*/ 791708 h 791708"/>
              <a:gd name="connsiteX0" fmla="*/ 542637 w 542637"/>
              <a:gd name="connsiteY0" fmla="*/ 10729 h 784274"/>
              <a:gd name="connsiteX1" fmla="*/ 161637 w 542637"/>
              <a:gd name="connsiteY1" fmla="*/ 276274 h 784274"/>
              <a:gd name="connsiteX2" fmla="*/ 0 w 542637"/>
              <a:gd name="connsiteY2" fmla="*/ 784274 h 784274"/>
              <a:gd name="connsiteX0" fmla="*/ 542637 w 542637"/>
              <a:gd name="connsiteY0" fmla="*/ 0 h 773545"/>
              <a:gd name="connsiteX1" fmla="*/ 161637 w 542637"/>
              <a:gd name="connsiteY1" fmla="*/ 265545 h 773545"/>
              <a:gd name="connsiteX2" fmla="*/ 0 w 542637"/>
              <a:gd name="connsiteY2" fmla="*/ 773545 h 773545"/>
              <a:gd name="connsiteX0" fmla="*/ 542637 w 542637"/>
              <a:gd name="connsiteY0" fmla="*/ 0 h 773545"/>
              <a:gd name="connsiteX1" fmla="*/ 0 w 542637"/>
              <a:gd name="connsiteY1" fmla="*/ 773545 h 773545"/>
              <a:gd name="connsiteX0" fmla="*/ 542637 w 542637"/>
              <a:gd name="connsiteY0" fmla="*/ 0 h 773545"/>
              <a:gd name="connsiteX1" fmla="*/ 0 w 542637"/>
              <a:gd name="connsiteY1" fmla="*/ 773545 h 773545"/>
              <a:gd name="connsiteX0" fmla="*/ 542637 w 542637"/>
              <a:gd name="connsiteY0" fmla="*/ 0 h 773545"/>
              <a:gd name="connsiteX1" fmla="*/ 0 w 542637"/>
              <a:gd name="connsiteY1" fmla="*/ 773545 h 773545"/>
              <a:gd name="connsiteX0" fmla="*/ 577274 w 577274"/>
              <a:gd name="connsiteY0" fmla="*/ 0 h 796636"/>
              <a:gd name="connsiteX1" fmla="*/ 0 w 577274"/>
              <a:gd name="connsiteY1" fmla="*/ 796636 h 796636"/>
              <a:gd name="connsiteX0" fmla="*/ 633140 w 633140"/>
              <a:gd name="connsiteY0" fmla="*/ 0 h 910441"/>
              <a:gd name="connsiteX1" fmla="*/ 0 w 633140"/>
              <a:gd name="connsiteY1" fmla="*/ 910441 h 910441"/>
              <a:gd name="connsiteX0" fmla="*/ 633140 w 633140"/>
              <a:gd name="connsiteY0" fmla="*/ 0 h 910441"/>
              <a:gd name="connsiteX1" fmla="*/ 0 w 633140"/>
              <a:gd name="connsiteY1" fmla="*/ 910441 h 910441"/>
              <a:gd name="connsiteX0" fmla="*/ 633140 w 633140"/>
              <a:gd name="connsiteY0" fmla="*/ 0 h 910441"/>
              <a:gd name="connsiteX1" fmla="*/ 0 w 633140"/>
              <a:gd name="connsiteY1" fmla="*/ 910441 h 910441"/>
              <a:gd name="connsiteX0" fmla="*/ 633140 w 633140"/>
              <a:gd name="connsiteY0" fmla="*/ 0 h 910441"/>
              <a:gd name="connsiteX1" fmla="*/ 0 w 633140"/>
              <a:gd name="connsiteY1" fmla="*/ 910441 h 910441"/>
              <a:gd name="connsiteX0" fmla="*/ 633140 w 633140"/>
              <a:gd name="connsiteY0" fmla="*/ 0 h 910441"/>
              <a:gd name="connsiteX1" fmla="*/ 0 w 633140"/>
              <a:gd name="connsiteY1" fmla="*/ 910441 h 910441"/>
              <a:gd name="connsiteX0" fmla="*/ 575105 w 575105"/>
              <a:gd name="connsiteY0" fmla="*/ 0 h 910441"/>
              <a:gd name="connsiteX1" fmla="*/ 0 w 575105"/>
              <a:gd name="connsiteY1" fmla="*/ 910441 h 910441"/>
              <a:gd name="connsiteX0" fmla="*/ 575105 w 575105"/>
              <a:gd name="connsiteY0" fmla="*/ 0 h 910441"/>
              <a:gd name="connsiteX1" fmla="*/ 0 w 575105"/>
              <a:gd name="connsiteY1" fmla="*/ 910441 h 910441"/>
            </a:gdLst>
            <a:ahLst/>
            <a:cxnLst>
              <a:cxn ang="0">
                <a:pos x="connsiteX0" y="connsiteY0"/>
              </a:cxn>
              <a:cxn ang="0">
                <a:pos x="connsiteX1" y="connsiteY1"/>
              </a:cxn>
            </a:cxnLst>
            <a:rect l="l" t="t" r="r" b="b"/>
            <a:pathLst>
              <a:path w="575105" h="910441">
                <a:moveTo>
                  <a:pt x="575105" y="0"/>
                </a:moveTo>
                <a:cubicBezTo>
                  <a:pt x="324728" y="218152"/>
                  <a:pt x="49282" y="581032"/>
                  <a:pt x="0" y="910441"/>
                </a:cubicBezTo>
              </a:path>
            </a:pathLst>
          </a:custGeom>
          <a:ln w="19050" cmpd="sng">
            <a:solidFill>
              <a:srgbClr val="000000"/>
            </a:solidFill>
            <a:headEnd type="none"/>
            <a:tailEnd type="triangle"/>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40" name="Freeform 39"/>
          <p:cNvSpPr/>
          <p:nvPr/>
        </p:nvSpPr>
        <p:spPr>
          <a:xfrm>
            <a:off x="3107892" y="1361802"/>
            <a:ext cx="2088806" cy="131405"/>
          </a:xfrm>
          <a:custGeom>
            <a:avLst/>
            <a:gdLst>
              <a:gd name="connsiteX0" fmla="*/ 0 w 3128818"/>
              <a:gd name="connsiteY0" fmla="*/ 161636 h 161636"/>
              <a:gd name="connsiteX1" fmla="*/ 3128818 w 3128818"/>
              <a:gd name="connsiteY1" fmla="*/ 0 h 161636"/>
              <a:gd name="connsiteX0" fmla="*/ 0 w 3128818"/>
              <a:gd name="connsiteY0" fmla="*/ 161636 h 161636"/>
              <a:gd name="connsiteX1" fmla="*/ 3128818 w 3128818"/>
              <a:gd name="connsiteY1" fmla="*/ 0 h 161636"/>
              <a:gd name="connsiteX0" fmla="*/ 0 w 3128818"/>
              <a:gd name="connsiteY0" fmla="*/ 163668 h 163668"/>
              <a:gd name="connsiteX1" fmla="*/ 3128818 w 3128818"/>
              <a:gd name="connsiteY1" fmla="*/ 2032 h 163668"/>
              <a:gd name="connsiteX0" fmla="*/ 0 w 3128818"/>
              <a:gd name="connsiteY0" fmla="*/ 162443 h 162443"/>
              <a:gd name="connsiteX1" fmla="*/ 3128818 w 3128818"/>
              <a:gd name="connsiteY1" fmla="*/ 807 h 162443"/>
            </a:gdLst>
            <a:ahLst/>
            <a:cxnLst>
              <a:cxn ang="0">
                <a:pos x="connsiteX0" y="connsiteY0"/>
              </a:cxn>
              <a:cxn ang="0">
                <a:pos x="connsiteX1" y="connsiteY1"/>
              </a:cxn>
            </a:cxnLst>
            <a:rect l="l" t="t" r="r" b="b"/>
            <a:pathLst>
              <a:path w="3128818" h="162443">
                <a:moveTo>
                  <a:pt x="0" y="162443"/>
                </a:moveTo>
                <a:cubicBezTo>
                  <a:pt x="892848" y="466"/>
                  <a:pt x="1878061" y="-3041"/>
                  <a:pt x="3128818" y="807"/>
                </a:cubicBezTo>
              </a:path>
            </a:pathLst>
          </a:custGeom>
          <a:ln w="19050" cmpd="sng">
            <a:solidFill>
              <a:srgbClr val="000000"/>
            </a:solidFill>
            <a:headEnd type="none"/>
            <a:tailEnd type="triangle"/>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pic>
        <p:nvPicPr>
          <p:cNvPr id="31" name="Picture 30" descr="stack.-4.00.jp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196698" y="761225"/>
            <a:ext cx="1368441" cy="1368441"/>
          </a:xfrm>
          <a:prstGeom prst="rect">
            <a:avLst/>
          </a:prstGeom>
          <a:ln>
            <a:solidFill>
              <a:srgbClr val="000000"/>
            </a:solidFill>
          </a:ln>
          <a:scene3d>
            <a:camera prst="isometricOffAxis1Left">
              <a:rot lat="900000" lon="1800000" rev="0"/>
            </a:camera>
            <a:lightRig rig="threePt" dir="t"/>
          </a:scene3d>
        </p:spPr>
      </p:pic>
      <p:sp>
        <p:nvSpPr>
          <p:cNvPr id="45" name="TextBox 44"/>
          <p:cNvSpPr txBox="1"/>
          <p:nvPr/>
        </p:nvSpPr>
        <p:spPr>
          <a:xfrm>
            <a:off x="3626464" y="4483730"/>
            <a:ext cx="415498" cy="369332"/>
          </a:xfrm>
          <a:prstGeom prst="rect">
            <a:avLst/>
          </a:prstGeom>
          <a:noFill/>
        </p:spPr>
        <p:txBody>
          <a:bodyPr wrap="none" rtlCol="0">
            <a:spAutoFit/>
          </a:bodyPr>
          <a:lstStyle/>
          <a:p>
            <a:r>
              <a:rPr lang="en-US" i="1" dirty="0" smtClean="0">
                <a:latin typeface="Times New Roman"/>
                <a:cs typeface="Times New Roman"/>
              </a:rPr>
              <a:t>p</a:t>
            </a:r>
            <a:r>
              <a:rPr lang="en-US" baseline="-25000" dirty="0" smtClean="0">
                <a:latin typeface="Times New Roman"/>
                <a:cs typeface="Times New Roman"/>
              </a:rPr>
              <a:t>1</a:t>
            </a:r>
          </a:p>
        </p:txBody>
      </p:sp>
      <p:sp>
        <p:nvSpPr>
          <p:cNvPr id="46" name="TextBox 45"/>
          <p:cNvSpPr txBox="1"/>
          <p:nvPr/>
        </p:nvSpPr>
        <p:spPr>
          <a:xfrm>
            <a:off x="5074218" y="4489020"/>
            <a:ext cx="415498" cy="369332"/>
          </a:xfrm>
          <a:prstGeom prst="rect">
            <a:avLst/>
          </a:prstGeom>
          <a:noFill/>
        </p:spPr>
        <p:txBody>
          <a:bodyPr wrap="none" rtlCol="0">
            <a:spAutoFit/>
          </a:bodyPr>
          <a:lstStyle/>
          <a:p>
            <a:r>
              <a:rPr lang="en-US" i="1" dirty="0" smtClean="0">
                <a:latin typeface="Times New Roman"/>
                <a:cs typeface="Times New Roman"/>
              </a:rPr>
              <a:t>p</a:t>
            </a:r>
            <a:r>
              <a:rPr lang="en-US" baseline="-25000" dirty="0" smtClean="0">
                <a:latin typeface="Times New Roman"/>
                <a:cs typeface="Times New Roman"/>
              </a:rPr>
              <a:t>2</a:t>
            </a:r>
          </a:p>
        </p:txBody>
      </p:sp>
      <p:sp>
        <p:nvSpPr>
          <p:cNvPr id="47" name="TextBox 46"/>
          <p:cNvSpPr txBox="1"/>
          <p:nvPr/>
        </p:nvSpPr>
        <p:spPr>
          <a:xfrm>
            <a:off x="6521972" y="4475966"/>
            <a:ext cx="415498" cy="369332"/>
          </a:xfrm>
          <a:prstGeom prst="rect">
            <a:avLst/>
          </a:prstGeom>
          <a:noFill/>
        </p:spPr>
        <p:txBody>
          <a:bodyPr wrap="none" rtlCol="0">
            <a:spAutoFit/>
          </a:bodyPr>
          <a:lstStyle/>
          <a:p>
            <a:r>
              <a:rPr lang="en-US" i="1" dirty="0" smtClean="0">
                <a:latin typeface="Times New Roman"/>
                <a:cs typeface="Times New Roman"/>
              </a:rPr>
              <a:t>p</a:t>
            </a:r>
            <a:r>
              <a:rPr lang="en-US" baseline="-25000" dirty="0" smtClean="0">
                <a:latin typeface="Times New Roman"/>
                <a:cs typeface="Times New Roman"/>
              </a:rPr>
              <a:t>3</a:t>
            </a:r>
          </a:p>
        </p:txBody>
      </p:sp>
      <p:sp>
        <p:nvSpPr>
          <p:cNvPr id="48" name="TextBox 47"/>
          <p:cNvSpPr txBox="1"/>
          <p:nvPr/>
        </p:nvSpPr>
        <p:spPr>
          <a:xfrm>
            <a:off x="7921667" y="4475966"/>
            <a:ext cx="415498" cy="369332"/>
          </a:xfrm>
          <a:prstGeom prst="rect">
            <a:avLst/>
          </a:prstGeom>
          <a:noFill/>
        </p:spPr>
        <p:txBody>
          <a:bodyPr wrap="none" rtlCol="0">
            <a:spAutoFit/>
          </a:bodyPr>
          <a:lstStyle/>
          <a:p>
            <a:r>
              <a:rPr lang="en-US" i="1" dirty="0" smtClean="0">
                <a:latin typeface="Times New Roman"/>
                <a:cs typeface="Times New Roman"/>
              </a:rPr>
              <a:t>p</a:t>
            </a:r>
            <a:r>
              <a:rPr lang="en-US" baseline="-25000" dirty="0" smtClean="0">
                <a:latin typeface="Times New Roman"/>
                <a:cs typeface="Times New Roman"/>
              </a:rPr>
              <a:t>4</a:t>
            </a:r>
          </a:p>
        </p:txBody>
      </p:sp>
      <p:grpSp>
        <p:nvGrpSpPr>
          <p:cNvPr id="2" name="Group 66"/>
          <p:cNvGrpSpPr/>
          <p:nvPr/>
        </p:nvGrpSpPr>
        <p:grpSpPr>
          <a:xfrm>
            <a:off x="3648072" y="3568180"/>
            <a:ext cx="4564418" cy="409864"/>
            <a:chOff x="3648072" y="3280319"/>
            <a:chExt cx="4564418" cy="409864"/>
          </a:xfrm>
        </p:grpSpPr>
        <p:sp>
          <p:nvSpPr>
            <p:cNvPr id="49" name="Oval 48"/>
            <p:cNvSpPr/>
            <p:nvPr/>
          </p:nvSpPr>
          <p:spPr>
            <a:xfrm>
              <a:off x="5915484" y="3459274"/>
              <a:ext cx="45719" cy="45719"/>
            </a:xfrm>
            <a:prstGeom prst="ellipse">
              <a:avLst/>
            </a:prstGeom>
            <a:solidFill>
              <a:schemeClr val="accent6"/>
            </a:solidFill>
            <a:ln w="19050" cmpd="sng">
              <a:solidFill>
                <a:schemeClr val="accent6">
                  <a:lumMod val="75000"/>
                </a:schemeClr>
              </a:solid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0" name="Oval 49"/>
            <p:cNvSpPr/>
            <p:nvPr/>
          </p:nvSpPr>
          <p:spPr>
            <a:xfrm>
              <a:off x="3648072" y="3332273"/>
              <a:ext cx="242764" cy="357910"/>
            </a:xfrm>
            <a:prstGeom prst="ellipse">
              <a:avLst/>
            </a:prstGeom>
            <a:solidFill>
              <a:schemeClr val="accent6">
                <a:alpha val="50000"/>
              </a:schemeClr>
            </a:solidFill>
            <a:ln w="19050" cmpd="sng">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Oval 50"/>
            <p:cNvSpPr/>
            <p:nvPr/>
          </p:nvSpPr>
          <p:spPr>
            <a:xfrm>
              <a:off x="7969726" y="3280319"/>
              <a:ext cx="242764" cy="357910"/>
            </a:xfrm>
            <a:prstGeom prst="ellipse">
              <a:avLst/>
            </a:prstGeom>
            <a:solidFill>
              <a:schemeClr val="accent6">
                <a:alpha val="50000"/>
              </a:schemeClr>
            </a:solidFill>
            <a:ln w="19050" cmpd="sng">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2" name="Straight Connector 51"/>
            <p:cNvCxnSpPr>
              <a:stCxn id="50" idx="0"/>
              <a:endCxn id="51" idx="4"/>
            </p:cNvCxnSpPr>
            <p:nvPr/>
          </p:nvCxnSpPr>
          <p:spPr>
            <a:xfrm>
              <a:off x="3769454" y="3332273"/>
              <a:ext cx="4321654" cy="305956"/>
            </a:xfrm>
            <a:prstGeom prst="line">
              <a:avLst/>
            </a:prstGeom>
            <a:ln w="19050" cmpd="sng">
              <a:solidFill>
                <a:schemeClr val="accent6">
                  <a:lumMod val="75000"/>
                </a:schemeClr>
              </a:solidFill>
            </a:ln>
          </p:spPr>
          <p:style>
            <a:lnRef idx="1">
              <a:schemeClr val="dk1"/>
            </a:lnRef>
            <a:fillRef idx="0">
              <a:schemeClr val="dk1"/>
            </a:fillRef>
            <a:effectRef idx="0">
              <a:schemeClr val="dk1"/>
            </a:effectRef>
            <a:fontRef idx="minor">
              <a:schemeClr val="tx1"/>
            </a:fontRef>
          </p:style>
        </p:cxnSp>
        <p:cxnSp>
          <p:nvCxnSpPr>
            <p:cNvPr id="53" name="Straight Connector 52"/>
            <p:cNvCxnSpPr>
              <a:stCxn id="50" idx="4"/>
              <a:endCxn id="51" idx="0"/>
            </p:cNvCxnSpPr>
            <p:nvPr/>
          </p:nvCxnSpPr>
          <p:spPr>
            <a:xfrm flipV="1">
              <a:off x="3769454" y="3280319"/>
              <a:ext cx="4321654" cy="409864"/>
            </a:xfrm>
            <a:prstGeom prst="line">
              <a:avLst/>
            </a:prstGeom>
            <a:ln w="19050" cmpd="sng">
              <a:solidFill>
                <a:schemeClr val="accent6">
                  <a:lumMod val="75000"/>
                </a:schemeClr>
              </a:solidFill>
            </a:ln>
          </p:spPr>
          <p:style>
            <a:lnRef idx="1">
              <a:schemeClr val="dk1"/>
            </a:lnRef>
            <a:fillRef idx="0">
              <a:schemeClr val="dk1"/>
            </a:fillRef>
            <a:effectRef idx="0">
              <a:schemeClr val="dk1"/>
            </a:effectRef>
            <a:fontRef idx="minor">
              <a:schemeClr val="tx1"/>
            </a:fontRef>
          </p:style>
        </p:cxnSp>
        <p:sp>
          <p:nvSpPr>
            <p:cNvPr id="54" name="Oval 53"/>
            <p:cNvSpPr/>
            <p:nvPr/>
          </p:nvSpPr>
          <p:spPr>
            <a:xfrm>
              <a:off x="5196698" y="3427112"/>
              <a:ext cx="89498" cy="131948"/>
            </a:xfrm>
            <a:prstGeom prst="ellipse">
              <a:avLst/>
            </a:prstGeom>
            <a:solidFill>
              <a:schemeClr val="accent6">
                <a:alpha val="50000"/>
              </a:schemeClr>
            </a:solidFill>
            <a:ln w="19050" cmpd="sng">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Oval 54"/>
            <p:cNvSpPr/>
            <p:nvPr/>
          </p:nvSpPr>
          <p:spPr>
            <a:xfrm>
              <a:off x="6591142" y="3413785"/>
              <a:ext cx="82966" cy="122318"/>
            </a:xfrm>
            <a:prstGeom prst="ellipse">
              <a:avLst/>
            </a:prstGeom>
            <a:solidFill>
              <a:schemeClr val="accent6">
                <a:alpha val="50000"/>
              </a:schemeClr>
            </a:solidFill>
            <a:ln w="19050" cmpd="sng">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6" name="TextBox 55"/>
          <p:cNvSpPr txBox="1"/>
          <p:nvPr/>
        </p:nvSpPr>
        <p:spPr>
          <a:xfrm>
            <a:off x="5760080" y="2215822"/>
            <a:ext cx="345304" cy="369332"/>
          </a:xfrm>
          <a:prstGeom prst="rect">
            <a:avLst/>
          </a:prstGeom>
          <a:noFill/>
        </p:spPr>
        <p:txBody>
          <a:bodyPr wrap="none" rtlCol="0">
            <a:spAutoFit/>
          </a:bodyPr>
          <a:lstStyle/>
          <a:p>
            <a:r>
              <a:rPr lang="en-US" i="1" dirty="0" err="1" smtClean="0">
                <a:latin typeface="Times New Roman"/>
                <a:cs typeface="Times New Roman"/>
              </a:rPr>
              <a:t>s</a:t>
            </a:r>
            <a:r>
              <a:rPr lang="en-US" i="1" baseline="-25000" dirty="0" err="1" smtClean="0">
                <a:latin typeface="Times New Roman"/>
                <a:cs typeface="Times New Roman"/>
              </a:rPr>
              <a:t>i</a:t>
            </a:r>
            <a:endParaRPr lang="en-US" dirty="0" smtClean="0">
              <a:latin typeface="Times New Roman"/>
              <a:cs typeface="Times New Roman"/>
            </a:endParaRPr>
          </a:p>
        </p:txBody>
      </p:sp>
      <p:pic>
        <p:nvPicPr>
          <p:cNvPr id="15" name="Picture 14" descr="latex-image-1.pdf"/>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881332" y="1493207"/>
            <a:ext cx="1155700" cy="254000"/>
          </a:xfrm>
          <a:prstGeom prst="rect">
            <a:avLst/>
          </a:prstGeom>
        </p:spPr>
      </p:pic>
      <p:pic>
        <p:nvPicPr>
          <p:cNvPr id="19" name="Picture 18" descr="latex-image-1.pdf"/>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2978776" y="5151639"/>
            <a:ext cx="3136900" cy="977900"/>
          </a:xfrm>
          <a:prstGeom prst="rect">
            <a:avLst/>
          </a:prstGeom>
        </p:spPr>
      </p:pic>
      <p:sp>
        <p:nvSpPr>
          <p:cNvPr id="58" name="TextBox 57"/>
          <p:cNvSpPr txBox="1"/>
          <p:nvPr/>
        </p:nvSpPr>
        <p:spPr>
          <a:xfrm>
            <a:off x="2126515" y="4475966"/>
            <a:ext cx="314847" cy="369332"/>
          </a:xfrm>
          <a:prstGeom prst="rect">
            <a:avLst/>
          </a:prstGeom>
          <a:noFill/>
        </p:spPr>
        <p:txBody>
          <a:bodyPr wrap="none" rtlCol="0">
            <a:spAutoFit/>
          </a:bodyPr>
          <a:lstStyle/>
          <a:p>
            <a:r>
              <a:rPr lang="en-US" dirty="0" smtClean="0">
                <a:latin typeface="Times New Roman"/>
                <a:cs typeface="Times New Roman"/>
              </a:rPr>
              <a:t>=</a:t>
            </a:r>
            <a:endParaRPr lang="en-US" dirty="0">
              <a:latin typeface="Times New Roman"/>
              <a:cs typeface="Times New Roman"/>
            </a:endParaRPr>
          </a:p>
        </p:txBody>
      </p:sp>
      <p:sp>
        <p:nvSpPr>
          <p:cNvPr id="59" name="TextBox 58"/>
          <p:cNvSpPr txBox="1"/>
          <p:nvPr/>
        </p:nvSpPr>
        <p:spPr>
          <a:xfrm>
            <a:off x="3137391" y="4482936"/>
            <a:ext cx="632063" cy="369332"/>
          </a:xfrm>
          <a:prstGeom prst="rect">
            <a:avLst/>
          </a:prstGeom>
          <a:noFill/>
        </p:spPr>
        <p:txBody>
          <a:bodyPr wrap="none" rtlCol="0">
            <a:spAutoFit/>
          </a:bodyPr>
          <a:lstStyle/>
          <a:p>
            <a:r>
              <a:rPr lang="en-US" i="1" dirty="0" smtClean="0">
                <a:latin typeface="Times New Roman"/>
                <a:cs typeface="Times New Roman"/>
              </a:rPr>
              <a:t>k</a:t>
            </a:r>
            <a:r>
              <a:rPr lang="en-US" i="1" baseline="-25000" dirty="0" smtClean="0">
                <a:latin typeface="Times New Roman"/>
                <a:cs typeface="Times New Roman"/>
              </a:rPr>
              <a:t>i</a:t>
            </a:r>
            <a:r>
              <a:rPr lang="en-US" baseline="-25000" dirty="0" smtClean="0">
                <a:latin typeface="Times New Roman"/>
                <a:cs typeface="Times New Roman"/>
              </a:rPr>
              <a:t>1</a:t>
            </a:r>
            <a:r>
              <a:rPr lang="en-US" dirty="0" smtClean="0">
                <a:latin typeface="Times New Roman"/>
                <a:cs typeface="Times New Roman"/>
              </a:rPr>
              <a:t> ∗</a:t>
            </a:r>
            <a:endParaRPr lang="en-US" dirty="0">
              <a:latin typeface="Times New Roman"/>
              <a:cs typeface="Times New Roman"/>
            </a:endParaRPr>
          </a:p>
        </p:txBody>
      </p:sp>
      <p:sp>
        <p:nvSpPr>
          <p:cNvPr id="60" name="TextBox 59"/>
          <p:cNvSpPr txBox="1"/>
          <p:nvPr/>
        </p:nvSpPr>
        <p:spPr>
          <a:xfrm>
            <a:off x="4586435" y="4479796"/>
            <a:ext cx="610263" cy="369332"/>
          </a:xfrm>
          <a:prstGeom prst="rect">
            <a:avLst/>
          </a:prstGeom>
          <a:noFill/>
        </p:spPr>
        <p:txBody>
          <a:bodyPr wrap="none" rtlCol="0">
            <a:spAutoFit/>
          </a:bodyPr>
          <a:lstStyle/>
          <a:p>
            <a:r>
              <a:rPr lang="en-US" i="1" dirty="0" smtClean="0">
                <a:latin typeface="Times New Roman"/>
                <a:cs typeface="Times New Roman"/>
              </a:rPr>
              <a:t>k</a:t>
            </a:r>
            <a:r>
              <a:rPr lang="en-US" i="1" baseline="-25000" dirty="0" smtClean="0">
                <a:latin typeface="Times New Roman"/>
                <a:cs typeface="Times New Roman"/>
              </a:rPr>
              <a:t>i</a:t>
            </a:r>
            <a:r>
              <a:rPr lang="en-US" baseline="-25000" dirty="0" smtClean="0">
                <a:latin typeface="Times New Roman"/>
                <a:cs typeface="Times New Roman"/>
              </a:rPr>
              <a:t>2</a:t>
            </a:r>
            <a:r>
              <a:rPr lang="en-US" dirty="0" smtClean="0">
                <a:latin typeface="Times New Roman"/>
                <a:cs typeface="Times New Roman"/>
              </a:rPr>
              <a:t> ∗</a:t>
            </a:r>
            <a:endParaRPr lang="en-US" dirty="0">
              <a:latin typeface="Times New Roman"/>
              <a:cs typeface="Times New Roman"/>
            </a:endParaRPr>
          </a:p>
        </p:txBody>
      </p:sp>
      <p:sp>
        <p:nvSpPr>
          <p:cNvPr id="61" name="TextBox 60"/>
          <p:cNvSpPr txBox="1"/>
          <p:nvPr/>
        </p:nvSpPr>
        <p:spPr>
          <a:xfrm>
            <a:off x="6044036" y="4482936"/>
            <a:ext cx="630072" cy="369332"/>
          </a:xfrm>
          <a:prstGeom prst="rect">
            <a:avLst/>
          </a:prstGeom>
          <a:noFill/>
        </p:spPr>
        <p:txBody>
          <a:bodyPr wrap="none" rtlCol="0">
            <a:spAutoFit/>
          </a:bodyPr>
          <a:lstStyle/>
          <a:p>
            <a:r>
              <a:rPr lang="en-US" i="1" dirty="0" smtClean="0">
                <a:latin typeface="Times New Roman"/>
                <a:cs typeface="Times New Roman"/>
              </a:rPr>
              <a:t>k</a:t>
            </a:r>
            <a:r>
              <a:rPr lang="en-US" i="1" baseline="-25000" dirty="0" smtClean="0">
                <a:latin typeface="Times New Roman"/>
                <a:cs typeface="Times New Roman"/>
              </a:rPr>
              <a:t>i</a:t>
            </a:r>
            <a:r>
              <a:rPr lang="en-US" baseline="-25000" dirty="0" smtClean="0">
                <a:latin typeface="Times New Roman"/>
                <a:cs typeface="Times New Roman"/>
              </a:rPr>
              <a:t>3</a:t>
            </a:r>
            <a:r>
              <a:rPr lang="en-US" dirty="0" smtClean="0">
                <a:latin typeface="Times New Roman"/>
                <a:cs typeface="Times New Roman"/>
              </a:rPr>
              <a:t> ∗</a:t>
            </a:r>
            <a:endParaRPr lang="en-US" dirty="0">
              <a:latin typeface="Times New Roman"/>
              <a:cs typeface="Times New Roman"/>
            </a:endParaRPr>
          </a:p>
        </p:txBody>
      </p:sp>
      <p:sp>
        <p:nvSpPr>
          <p:cNvPr id="62" name="TextBox 61"/>
          <p:cNvSpPr txBox="1"/>
          <p:nvPr/>
        </p:nvSpPr>
        <p:spPr>
          <a:xfrm>
            <a:off x="7425893" y="4475966"/>
            <a:ext cx="632514" cy="369332"/>
          </a:xfrm>
          <a:prstGeom prst="rect">
            <a:avLst/>
          </a:prstGeom>
          <a:noFill/>
        </p:spPr>
        <p:txBody>
          <a:bodyPr wrap="none" rtlCol="0">
            <a:spAutoFit/>
          </a:bodyPr>
          <a:lstStyle/>
          <a:p>
            <a:r>
              <a:rPr lang="en-US" i="1" dirty="0" smtClean="0">
                <a:latin typeface="Times New Roman"/>
                <a:cs typeface="Times New Roman"/>
              </a:rPr>
              <a:t>k</a:t>
            </a:r>
            <a:r>
              <a:rPr lang="en-US" i="1" baseline="-25000" dirty="0" smtClean="0">
                <a:latin typeface="Times New Roman"/>
                <a:cs typeface="Times New Roman"/>
              </a:rPr>
              <a:t>i</a:t>
            </a:r>
            <a:r>
              <a:rPr lang="en-US" baseline="-25000" dirty="0" smtClean="0">
                <a:latin typeface="Times New Roman"/>
                <a:cs typeface="Times New Roman"/>
              </a:rPr>
              <a:t>4</a:t>
            </a:r>
            <a:r>
              <a:rPr lang="en-US" dirty="0" smtClean="0">
                <a:latin typeface="Times New Roman"/>
                <a:cs typeface="Times New Roman"/>
              </a:rPr>
              <a:t> ∗</a:t>
            </a:r>
            <a:endParaRPr lang="en-US" dirty="0">
              <a:latin typeface="Times New Roman"/>
              <a:cs typeface="Times New Roman"/>
            </a:endParaRPr>
          </a:p>
        </p:txBody>
      </p:sp>
      <p:sp>
        <p:nvSpPr>
          <p:cNvPr id="21" name="TextBox 20"/>
          <p:cNvSpPr txBox="1"/>
          <p:nvPr/>
        </p:nvSpPr>
        <p:spPr>
          <a:xfrm>
            <a:off x="4135866" y="4479796"/>
            <a:ext cx="314847" cy="369332"/>
          </a:xfrm>
          <a:prstGeom prst="rect">
            <a:avLst/>
          </a:prstGeom>
          <a:noFill/>
        </p:spPr>
        <p:txBody>
          <a:bodyPr wrap="none" rtlCol="0">
            <a:spAutoFit/>
          </a:bodyPr>
          <a:lstStyle/>
          <a:p>
            <a:r>
              <a:rPr lang="en-US" dirty="0" smtClean="0">
                <a:latin typeface="Times New Roman"/>
                <a:cs typeface="Times New Roman"/>
              </a:rPr>
              <a:t>+</a:t>
            </a:r>
          </a:p>
        </p:txBody>
      </p:sp>
      <p:sp>
        <p:nvSpPr>
          <p:cNvPr id="63" name="TextBox 62"/>
          <p:cNvSpPr txBox="1"/>
          <p:nvPr/>
        </p:nvSpPr>
        <p:spPr>
          <a:xfrm>
            <a:off x="5560160" y="4482936"/>
            <a:ext cx="314847" cy="369332"/>
          </a:xfrm>
          <a:prstGeom prst="rect">
            <a:avLst/>
          </a:prstGeom>
          <a:noFill/>
        </p:spPr>
        <p:txBody>
          <a:bodyPr wrap="none" rtlCol="0">
            <a:spAutoFit/>
          </a:bodyPr>
          <a:lstStyle/>
          <a:p>
            <a:r>
              <a:rPr lang="en-US" dirty="0" smtClean="0">
                <a:latin typeface="Times New Roman"/>
                <a:cs typeface="Times New Roman"/>
              </a:rPr>
              <a:t>+</a:t>
            </a:r>
          </a:p>
        </p:txBody>
      </p:sp>
      <p:sp>
        <p:nvSpPr>
          <p:cNvPr id="64" name="TextBox 63"/>
          <p:cNvSpPr txBox="1"/>
          <p:nvPr/>
        </p:nvSpPr>
        <p:spPr>
          <a:xfrm>
            <a:off x="6984454" y="4486076"/>
            <a:ext cx="314847" cy="369332"/>
          </a:xfrm>
          <a:prstGeom prst="rect">
            <a:avLst/>
          </a:prstGeom>
          <a:noFill/>
        </p:spPr>
        <p:txBody>
          <a:bodyPr wrap="none" rtlCol="0">
            <a:spAutoFit/>
          </a:bodyPr>
          <a:lstStyle/>
          <a:p>
            <a:r>
              <a:rPr lang="en-US" dirty="0" smtClean="0">
                <a:latin typeface="Times New Roman"/>
                <a:cs typeface="Times New Roman"/>
              </a:rPr>
              <a:t>+</a:t>
            </a:r>
          </a:p>
        </p:txBody>
      </p:sp>
      <p:sp>
        <p:nvSpPr>
          <p:cNvPr id="38" name="TextBox 37"/>
          <p:cNvSpPr txBox="1"/>
          <p:nvPr/>
        </p:nvSpPr>
        <p:spPr>
          <a:xfrm>
            <a:off x="141625" y="11396"/>
            <a:ext cx="3298324" cy="523220"/>
          </a:xfrm>
          <a:prstGeom prst="rect">
            <a:avLst/>
          </a:prstGeom>
          <a:noFill/>
          <a:effectLst>
            <a:outerShdw blurRad="50800" dist="38100" dir="2700000">
              <a:srgbClr val="000000">
                <a:alpha val="43000"/>
              </a:srgbClr>
            </a:outerShdw>
          </a:effectLst>
        </p:spPr>
        <p:txBody>
          <a:bodyPr wrap="none" rtlCol="0">
            <a:spAutoFit/>
          </a:bodyPr>
          <a:lstStyle/>
          <a:p>
            <a:r>
              <a:rPr lang="en-US" sz="2800" dirty="0" smtClean="0">
                <a:latin typeface="Arial"/>
                <a:cs typeface="Arial"/>
              </a:rPr>
              <a:t>Optimized Blending</a:t>
            </a:r>
          </a:p>
        </p:txBody>
      </p:sp>
      <p:cxnSp>
        <p:nvCxnSpPr>
          <p:cNvPr id="41" name="Straight Connector 40"/>
          <p:cNvCxnSpPr/>
          <p:nvPr/>
        </p:nvCxnSpPr>
        <p:spPr>
          <a:xfrm>
            <a:off x="0" y="540793"/>
            <a:ext cx="3626464" cy="1588"/>
          </a:xfrm>
          <a:prstGeom prst="line">
            <a:avLst/>
          </a:prstGeom>
          <a:ln w="19050" cap="flat" cmpd="sng" algn="ctr">
            <a:solidFill>
              <a:srgbClr val="000000"/>
            </a:solidFill>
            <a:prstDash val="solid"/>
            <a:round/>
            <a:headEnd type="none" w="med" len="med"/>
            <a:tailEnd type="none" w="med" len="med"/>
          </a:ln>
          <a:effectLst>
            <a:outerShdw blurRad="50800" dist="38100" dir="2700000">
              <a:srgbClr val="000000">
                <a:alpha val="43000"/>
              </a:srgbClr>
            </a:outerShdw>
          </a:effectLst>
        </p:spPr>
        <p:style>
          <a:lnRef idx="2">
            <a:schemeClr val="accent1"/>
          </a:lnRef>
          <a:fillRef idx="0">
            <a:schemeClr val="accent1"/>
          </a:fillRef>
          <a:effectRef idx="1">
            <a:schemeClr val="accent1"/>
          </a:effectRef>
          <a:fontRef idx="minor">
            <a:schemeClr val="tx1"/>
          </a:fontRef>
        </p:style>
      </p:cxnSp>
      <p:pic>
        <p:nvPicPr>
          <p:cNvPr id="42" name="Picture 41"/>
          <p:cNvPicPr>
            <a:picLocks noChangeAspect="1"/>
          </p:cNvPicPr>
          <p:nvPr/>
        </p:nvPicPr>
        <p:blipFill>
          <a:blip r:embed="rId10"/>
          <a:stretch>
            <a:fillRect/>
          </a:stretch>
        </p:blipFill>
        <p:spPr>
          <a:xfrm rot="6288395">
            <a:off x="1965966" y="3303894"/>
            <a:ext cx="914400" cy="914400"/>
          </a:xfrm>
          <a:prstGeom prst="rect">
            <a:avLst/>
          </a:prstGeom>
        </p:spPr>
      </p:pic>
      <p:sp>
        <p:nvSpPr>
          <p:cNvPr id="44" name="Rectangle 43"/>
          <p:cNvSpPr/>
          <p:nvPr/>
        </p:nvSpPr>
        <p:spPr>
          <a:xfrm>
            <a:off x="2441362" y="5042741"/>
            <a:ext cx="4080610" cy="134112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482087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Rounded Rectangle 67"/>
          <p:cNvSpPr/>
          <p:nvPr/>
        </p:nvSpPr>
        <p:spPr>
          <a:xfrm>
            <a:off x="2778709" y="5042741"/>
            <a:ext cx="3561131" cy="1341120"/>
          </a:xfrm>
          <a:prstGeom prst="roundRect">
            <a:avLst>
              <a:gd name="adj" fmla="val 12122"/>
            </a:avLst>
          </a:prstGeom>
          <a:solidFill>
            <a:schemeClr val="bg1">
              <a:lumMod val="8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32" name="Picture 31" descr="optimized_layers_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107892" y="3016731"/>
            <a:ext cx="1368441" cy="1368441"/>
          </a:xfrm>
          <a:prstGeom prst="rect">
            <a:avLst/>
          </a:prstGeom>
          <a:ln>
            <a:solidFill>
              <a:schemeClr val="tx1"/>
            </a:solidFill>
          </a:ln>
          <a:scene3d>
            <a:camera prst="orthographicFront">
              <a:rot lat="900000" lon="1800000" rev="0"/>
            </a:camera>
            <a:lightRig rig="threePt" dir="t"/>
          </a:scene3d>
        </p:spPr>
      </p:pic>
      <p:pic>
        <p:nvPicPr>
          <p:cNvPr id="33" name="Picture 32" descr="optimized_layers_2.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47226" y="3022021"/>
            <a:ext cx="1368441" cy="1368441"/>
          </a:xfrm>
          <a:prstGeom prst="rect">
            <a:avLst/>
          </a:prstGeom>
          <a:ln>
            <a:solidFill>
              <a:schemeClr val="tx1"/>
            </a:solidFill>
          </a:ln>
          <a:scene3d>
            <a:camera prst="orthographicFront">
              <a:rot lat="900000" lon="1800000" rev="0"/>
            </a:camera>
            <a:lightRig rig="threePt" dir="t"/>
          </a:scene3d>
        </p:spPr>
      </p:pic>
      <p:pic>
        <p:nvPicPr>
          <p:cNvPr id="34" name="Picture 33" descr="optimized_layers_3.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86560" y="3022021"/>
            <a:ext cx="1368441" cy="1368441"/>
          </a:xfrm>
          <a:prstGeom prst="rect">
            <a:avLst/>
          </a:prstGeom>
          <a:ln>
            <a:solidFill>
              <a:schemeClr val="tx1"/>
            </a:solidFill>
          </a:ln>
          <a:scene3d>
            <a:camera prst="orthographicFront">
              <a:rot lat="900000" lon="1800000" rev="0"/>
            </a:camera>
            <a:lightRig rig="threePt" dir="t"/>
          </a:scene3d>
        </p:spPr>
      </p:pic>
      <p:pic>
        <p:nvPicPr>
          <p:cNvPr id="35" name="Picture 34" descr="optimized_layers_4.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25893" y="3022021"/>
            <a:ext cx="1368441" cy="1368441"/>
          </a:xfrm>
          <a:prstGeom prst="rect">
            <a:avLst/>
          </a:prstGeom>
          <a:ln>
            <a:solidFill>
              <a:schemeClr val="tx1"/>
            </a:solidFill>
          </a:ln>
          <a:scene3d>
            <a:camera prst="orthographicFront">
              <a:rot lat="900000" lon="1800000" rev="0"/>
            </a:camera>
            <a:lightRig rig="threePt" dir="t"/>
          </a:scene3d>
        </p:spPr>
      </p:pic>
      <p:pic>
        <p:nvPicPr>
          <p:cNvPr id="5" name="Picture 4" descr="optimized_focus_8.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69455" y="3016731"/>
            <a:ext cx="1360907" cy="1360907"/>
          </a:xfrm>
          <a:prstGeom prst="rect">
            <a:avLst/>
          </a:prstGeom>
          <a:ln>
            <a:solidFill>
              <a:schemeClr val="tx1"/>
            </a:solidFill>
          </a:ln>
          <a:scene3d>
            <a:camera prst="orthographicFront">
              <a:rot lat="900000" lon="1800000" rev="0"/>
            </a:camera>
            <a:lightRig rig="threePt" dir="t"/>
          </a:scene3d>
        </p:spPr>
      </p:pic>
      <p:sp>
        <p:nvSpPr>
          <p:cNvPr id="37" name="TextBox 36"/>
          <p:cNvSpPr txBox="1"/>
          <p:nvPr/>
        </p:nvSpPr>
        <p:spPr>
          <a:xfrm>
            <a:off x="851835" y="4483730"/>
            <a:ext cx="395799" cy="369332"/>
          </a:xfrm>
          <a:prstGeom prst="rect">
            <a:avLst/>
          </a:prstGeom>
          <a:noFill/>
        </p:spPr>
        <p:txBody>
          <a:bodyPr wrap="none" rtlCol="0">
            <a:spAutoFit/>
          </a:bodyPr>
          <a:lstStyle/>
          <a:p>
            <a:r>
              <a:rPr lang="en-US" i="1" dirty="0" err="1" smtClean="0">
                <a:latin typeface="Times New Roman"/>
                <a:cs typeface="Times New Roman"/>
              </a:rPr>
              <a:t>s</a:t>
            </a:r>
            <a:r>
              <a:rPr lang="en-US" i="1" baseline="-25000" dirty="0" err="1" smtClean="0">
                <a:latin typeface="Times New Roman"/>
                <a:cs typeface="Times New Roman"/>
              </a:rPr>
              <a:t>i</a:t>
            </a:r>
            <a:r>
              <a:rPr lang="en-US" dirty="0" smtClean="0">
                <a:latin typeface="Times New Roman"/>
                <a:cs typeface="Times New Roman"/>
              </a:rPr>
              <a:t>ʹ</a:t>
            </a:r>
          </a:p>
        </p:txBody>
      </p:sp>
      <p:sp>
        <p:nvSpPr>
          <p:cNvPr id="39" name="Freeform 38"/>
          <p:cNvSpPr/>
          <p:nvPr/>
        </p:nvSpPr>
        <p:spPr>
          <a:xfrm>
            <a:off x="1142099" y="1811861"/>
            <a:ext cx="915300" cy="1135343"/>
          </a:xfrm>
          <a:custGeom>
            <a:avLst/>
            <a:gdLst>
              <a:gd name="connsiteX0" fmla="*/ 544788 w 544788"/>
              <a:gd name="connsiteY0" fmla="*/ 65650 h 839195"/>
              <a:gd name="connsiteX1" fmla="*/ 71424 w 544788"/>
              <a:gd name="connsiteY1" fmla="*/ 77195 h 839195"/>
              <a:gd name="connsiteX2" fmla="*/ 2151 w 544788"/>
              <a:gd name="connsiteY2" fmla="*/ 839195 h 839195"/>
              <a:gd name="connsiteX0" fmla="*/ 542637 w 542637"/>
              <a:gd name="connsiteY0" fmla="*/ 18163 h 791708"/>
              <a:gd name="connsiteX1" fmla="*/ 92364 w 542637"/>
              <a:gd name="connsiteY1" fmla="*/ 179799 h 791708"/>
              <a:gd name="connsiteX2" fmla="*/ 0 w 542637"/>
              <a:gd name="connsiteY2" fmla="*/ 791708 h 791708"/>
              <a:gd name="connsiteX0" fmla="*/ 542637 w 542637"/>
              <a:gd name="connsiteY0" fmla="*/ 10729 h 784274"/>
              <a:gd name="connsiteX1" fmla="*/ 161637 w 542637"/>
              <a:gd name="connsiteY1" fmla="*/ 276274 h 784274"/>
              <a:gd name="connsiteX2" fmla="*/ 0 w 542637"/>
              <a:gd name="connsiteY2" fmla="*/ 784274 h 784274"/>
              <a:gd name="connsiteX0" fmla="*/ 542637 w 542637"/>
              <a:gd name="connsiteY0" fmla="*/ 0 h 773545"/>
              <a:gd name="connsiteX1" fmla="*/ 161637 w 542637"/>
              <a:gd name="connsiteY1" fmla="*/ 265545 h 773545"/>
              <a:gd name="connsiteX2" fmla="*/ 0 w 542637"/>
              <a:gd name="connsiteY2" fmla="*/ 773545 h 773545"/>
              <a:gd name="connsiteX0" fmla="*/ 542637 w 542637"/>
              <a:gd name="connsiteY0" fmla="*/ 0 h 773545"/>
              <a:gd name="connsiteX1" fmla="*/ 0 w 542637"/>
              <a:gd name="connsiteY1" fmla="*/ 773545 h 773545"/>
              <a:gd name="connsiteX0" fmla="*/ 542637 w 542637"/>
              <a:gd name="connsiteY0" fmla="*/ 0 h 773545"/>
              <a:gd name="connsiteX1" fmla="*/ 0 w 542637"/>
              <a:gd name="connsiteY1" fmla="*/ 773545 h 773545"/>
              <a:gd name="connsiteX0" fmla="*/ 542637 w 542637"/>
              <a:gd name="connsiteY0" fmla="*/ 0 h 773545"/>
              <a:gd name="connsiteX1" fmla="*/ 0 w 542637"/>
              <a:gd name="connsiteY1" fmla="*/ 773545 h 773545"/>
              <a:gd name="connsiteX0" fmla="*/ 577274 w 577274"/>
              <a:gd name="connsiteY0" fmla="*/ 0 h 796636"/>
              <a:gd name="connsiteX1" fmla="*/ 0 w 577274"/>
              <a:gd name="connsiteY1" fmla="*/ 796636 h 796636"/>
              <a:gd name="connsiteX0" fmla="*/ 633140 w 633140"/>
              <a:gd name="connsiteY0" fmla="*/ 0 h 910441"/>
              <a:gd name="connsiteX1" fmla="*/ 0 w 633140"/>
              <a:gd name="connsiteY1" fmla="*/ 910441 h 910441"/>
              <a:gd name="connsiteX0" fmla="*/ 633140 w 633140"/>
              <a:gd name="connsiteY0" fmla="*/ 0 h 910441"/>
              <a:gd name="connsiteX1" fmla="*/ 0 w 633140"/>
              <a:gd name="connsiteY1" fmla="*/ 910441 h 910441"/>
              <a:gd name="connsiteX0" fmla="*/ 633140 w 633140"/>
              <a:gd name="connsiteY0" fmla="*/ 0 h 910441"/>
              <a:gd name="connsiteX1" fmla="*/ 0 w 633140"/>
              <a:gd name="connsiteY1" fmla="*/ 910441 h 910441"/>
              <a:gd name="connsiteX0" fmla="*/ 633140 w 633140"/>
              <a:gd name="connsiteY0" fmla="*/ 0 h 910441"/>
              <a:gd name="connsiteX1" fmla="*/ 0 w 633140"/>
              <a:gd name="connsiteY1" fmla="*/ 910441 h 910441"/>
              <a:gd name="connsiteX0" fmla="*/ 633140 w 633140"/>
              <a:gd name="connsiteY0" fmla="*/ 0 h 910441"/>
              <a:gd name="connsiteX1" fmla="*/ 0 w 633140"/>
              <a:gd name="connsiteY1" fmla="*/ 910441 h 910441"/>
              <a:gd name="connsiteX0" fmla="*/ 575105 w 575105"/>
              <a:gd name="connsiteY0" fmla="*/ 0 h 910441"/>
              <a:gd name="connsiteX1" fmla="*/ 0 w 575105"/>
              <a:gd name="connsiteY1" fmla="*/ 910441 h 910441"/>
              <a:gd name="connsiteX0" fmla="*/ 575105 w 575105"/>
              <a:gd name="connsiteY0" fmla="*/ 0 h 910441"/>
              <a:gd name="connsiteX1" fmla="*/ 0 w 575105"/>
              <a:gd name="connsiteY1" fmla="*/ 910441 h 910441"/>
            </a:gdLst>
            <a:ahLst/>
            <a:cxnLst>
              <a:cxn ang="0">
                <a:pos x="connsiteX0" y="connsiteY0"/>
              </a:cxn>
              <a:cxn ang="0">
                <a:pos x="connsiteX1" y="connsiteY1"/>
              </a:cxn>
            </a:cxnLst>
            <a:rect l="l" t="t" r="r" b="b"/>
            <a:pathLst>
              <a:path w="575105" h="910441">
                <a:moveTo>
                  <a:pt x="575105" y="0"/>
                </a:moveTo>
                <a:cubicBezTo>
                  <a:pt x="324728" y="218152"/>
                  <a:pt x="49282" y="581032"/>
                  <a:pt x="0" y="910441"/>
                </a:cubicBezTo>
              </a:path>
            </a:pathLst>
          </a:custGeom>
          <a:ln w="19050" cmpd="sng">
            <a:solidFill>
              <a:srgbClr val="000000"/>
            </a:solidFill>
            <a:headEnd type="none"/>
            <a:tailEnd type="triangle"/>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40" name="Freeform 39"/>
          <p:cNvSpPr/>
          <p:nvPr/>
        </p:nvSpPr>
        <p:spPr>
          <a:xfrm>
            <a:off x="3107892" y="1361802"/>
            <a:ext cx="2088806" cy="131405"/>
          </a:xfrm>
          <a:custGeom>
            <a:avLst/>
            <a:gdLst>
              <a:gd name="connsiteX0" fmla="*/ 0 w 3128818"/>
              <a:gd name="connsiteY0" fmla="*/ 161636 h 161636"/>
              <a:gd name="connsiteX1" fmla="*/ 3128818 w 3128818"/>
              <a:gd name="connsiteY1" fmla="*/ 0 h 161636"/>
              <a:gd name="connsiteX0" fmla="*/ 0 w 3128818"/>
              <a:gd name="connsiteY0" fmla="*/ 161636 h 161636"/>
              <a:gd name="connsiteX1" fmla="*/ 3128818 w 3128818"/>
              <a:gd name="connsiteY1" fmla="*/ 0 h 161636"/>
              <a:gd name="connsiteX0" fmla="*/ 0 w 3128818"/>
              <a:gd name="connsiteY0" fmla="*/ 163668 h 163668"/>
              <a:gd name="connsiteX1" fmla="*/ 3128818 w 3128818"/>
              <a:gd name="connsiteY1" fmla="*/ 2032 h 163668"/>
              <a:gd name="connsiteX0" fmla="*/ 0 w 3128818"/>
              <a:gd name="connsiteY0" fmla="*/ 162443 h 162443"/>
              <a:gd name="connsiteX1" fmla="*/ 3128818 w 3128818"/>
              <a:gd name="connsiteY1" fmla="*/ 807 h 162443"/>
            </a:gdLst>
            <a:ahLst/>
            <a:cxnLst>
              <a:cxn ang="0">
                <a:pos x="connsiteX0" y="connsiteY0"/>
              </a:cxn>
              <a:cxn ang="0">
                <a:pos x="connsiteX1" y="connsiteY1"/>
              </a:cxn>
            </a:cxnLst>
            <a:rect l="l" t="t" r="r" b="b"/>
            <a:pathLst>
              <a:path w="3128818" h="162443">
                <a:moveTo>
                  <a:pt x="0" y="162443"/>
                </a:moveTo>
                <a:cubicBezTo>
                  <a:pt x="892848" y="466"/>
                  <a:pt x="1878061" y="-3041"/>
                  <a:pt x="3128818" y="807"/>
                </a:cubicBezTo>
              </a:path>
            </a:pathLst>
          </a:custGeom>
          <a:ln w="19050" cmpd="sng">
            <a:solidFill>
              <a:srgbClr val="000000"/>
            </a:solidFill>
            <a:headEnd type="none"/>
            <a:tailEnd type="triangle"/>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pic>
        <p:nvPicPr>
          <p:cNvPr id="31" name="Picture 30" descr="stack.-4.00.jp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196698" y="761225"/>
            <a:ext cx="1368441" cy="1368441"/>
          </a:xfrm>
          <a:prstGeom prst="rect">
            <a:avLst/>
          </a:prstGeom>
          <a:ln>
            <a:solidFill>
              <a:srgbClr val="000000"/>
            </a:solidFill>
          </a:ln>
          <a:scene3d>
            <a:camera prst="isometricOffAxis1Left">
              <a:rot lat="900000" lon="1800000" rev="0"/>
            </a:camera>
            <a:lightRig rig="threePt" dir="t"/>
          </a:scene3d>
        </p:spPr>
      </p:pic>
      <p:sp>
        <p:nvSpPr>
          <p:cNvPr id="45" name="TextBox 44"/>
          <p:cNvSpPr txBox="1"/>
          <p:nvPr/>
        </p:nvSpPr>
        <p:spPr>
          <a:xfrm>
            <a:off x="3626464" y="4483730"/>
            <a:ext cx="415498" cy="369332"/>
          </a:xfrm>
          <a:prstGeom prst="rect">
            <a:avLst/>
          </a:prstGeom>
          <a:noFill/>
        </p:spPr>
        <p:txBody>
          <a:bodyPr wrap="none" rtlCol="0">
            <a:spAutoFit/>
          </a:bodyPr>
          <a:lstStyle/>
          <a:p>
            <a:r>
              <a:rPr lang="en-US" i="1" dirty="0" smtClean="0">
                <a:latin typeface="Times New Roman"/>
                <a:cs typeface="Times New Roman"/>
              </a:rPr>
              <a:t>p</a:t>
            </a:r>
            <a:r>
              <a:rPr lang="en-US" baseline="-25000" dirty="0" smtClean="0">
                <a:latin typeface="Times New Roman"/>
                <a:cs typeface="Times New Roman"/>
              </a:rPr>
              <a:t>1</a:t>
            </a:r>
          </a:p>
        </p:txBody>
      </p:sp>
      <p:sp>
        <p:nvSpPr>
          <p:cNvPr id="46" name="TextBox 45"/>
          <p:cNvSpPr txBox="1"/>
          <p:nvPr/>
        </p:nvSpPr>
        <p:spPr>
          <a:xfrm>
            <a:off x="5074218" y="4489020"/>
            <a:ext cx="415498" cy="369332"/>
          </a:xfrm>
          <a:prstGeom prst="rect">
            <a:avLst/>
          </a:prstGeom>
          <a:noFill/>
        </p:spPr>
        <p:txBody>
          <a:bodyPr wrap="none" rtlCol="0">
            <a:spAutoFit/>
          </a:bodyPr>
          <a:lstStyle/>
          <a:p>
            <a:r>
              <a:rPr lang="en-US" i="1" dirty="0" smtClean="0">
                <a:latin typeface="Times New Roman"/>
                <a:cs typeface="Times New Roman"/>
              </a:rPr>
              <a:t>p</a:t>
            </a:r>
            <a:r>
              <a:rPr lang="en-US" baseline="-25000" dirty="0" smtClean="0">
                <a:latin typeface="Times New Roman"/>
                <a:cs typeface="Times New Roman"/>
              </a:rPr>
              <a:t>2</a:t>
            </a:r>
          </a:p>
        </p:txBody>
      </p:sp>
      <p:sp>
        <p:nvSpPr>
          <p:cNvPr id="47" name="TextBox 46"/>
          <p:cNvSpPr txBox="1"/>
          <p:nvPr/>
        </p:nvSpPr>
        <p:spPr>
          <a:xfrm>
            <a:off x="6521972" y="4475966"/>
            <a:ext cx="415498" cy="369332"/>
          </a:xfrm>
          <a:prstGeom prst="rect">
            <a:avLst/>
          </a:prstGeom>
          <a:noFill/>
        </p:spPr>
        <p:txBody>
          <a:bodyPr wrap="none" rtlCol="0">
            <a:spAutoFit/>
          </a:bodyPr>
          <a:lstStyle/>
          <a:p>
            <a:r>
              <a:rPr lang="en-US" i="1" dirty="0" smtClean="0">
                <a:latin typeface="Times New Roman"/>
                <a:cs typeface="Times New Roman"/>
              </a:rPr>
              <a:t>p</a:t>
            </a:r>
            <a:r>
              <a:rPr lang="en-US" baseline="-25000" dirty="0" smtClean="0">
                <a:latin typeface="Times New Roman"/>
                <a:cs typeface="Times New Roman"/>
              </a:rPr>
              <a:t>3</a:t>
            </a:r>
          </a:p>
        </p:txBody>
      </p:sp>
      <p:sp>
        <p:nvSpPr>
          <p:cNvPr id="48" name="TextBox 47"/>
          <p:cNvSpPr txBox="1"/>
          <p:nvPr/>
        </p:nvSpPr>
        <p:spPr>
          <a:xfrm>
            <a:off x="7921667" y="4475966"/>
            <a:ext cx="415498" cy="369332"/>
          </a:xfrm>
          <a:prstGeom prst="rect">
            <a:avLst/>
          </a:prstGeom>
          <a:noFill/>
        </p:spPr>
        <p:txBody>
          <a:bodyPr wrap="none" rtlCol="0">
            <a:spAutoFit/>
          </a:bodyPr>
          <a:lstStyle/>
          <a:p>
            <a:r>
              <a:rPr lang="en-US" i="1" dirty="0" smtClean="0">
                <a:latin typeface="Times New Roman"/>
                <a:cs typeface="Times New Roman"/>
              </a:rPr>
              <a:t>p</a:t>
            </a:r>
            <a:r>
              <a:rPr lang="en-US" baseline="-25000" dirty="0" smtClean="0">
                <a:latin typeface="Times New Roman"/>
                <a:cs typeface="Times New Roman"/>
              </a:rPr>
              <a:t>4</a:t>
            </a:r>
          </a:p>
        </p:txBody>
      </p:sp>
      <p:grpSp>
        <p:nvGrpSpPr>
          <p:cNvPr id="2" name="Group 66"/>
          <p:cNvGrpSpPr/>
          <p:nvPr/>
        </p:nvGrpSpPr>
        <p:grpSpPr>
          <a:xfrm>
            <a:off x="3648072" y="3568180"/>
            <a:ext cx="4564418" cy="409864"/>
            <a:chOff x="3648072" y="3280319"/>
            <a:chExt cx="4564418" cy="409864"/>
          </a:xfrm>
        </p:grpSpPr>
        <p:sp>
          <p:nvSpPr>
            <p:cNvPr id="49" name="Oval 48"/>
            <p:cNvSpPr/>
            <p:nvPr/>
          </p:nvSpPr>
          <p:spPr>
            <a:xfrm>
              <a:off x="5915484" y="3459274"/>
              <a:ext cx="45719" cy="45719"/>
            </a:xfrm>
            <a:prstGeom prst="ellipse">
              <a:avLst/>
            </a:prstGeom>
            <a:solidFill>
              <a:schemeClr val="accent6"/>
            </a:solidFill>
            <a:ln w="19050" cmpd="sng">
              <a:solidFill>
                <a:schemeClr val="accent6">
                  <a:lumMod val="75000"/>
                </a:schemeClr>
              </a:solid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0" name="Oval 49"/>
            <p:cNvSpPr/>
            <p:nvPr/>
          </p:nvSpPr>
          <p:spPr>
            <a:xfrm>
              <a:off x="3648072" y="3332273"/>
              <a:ext cx="242764" cy="357910"/>
            </a:xfrm>
            <a:prstGeom prst="ellipse">
              <a:avLst/>
            </a:prstGeom>
            <a:solidFill>
              <a:schemeClr val="accent6">
                <a:alpha val="50000"/>
              </a:schemeClr>
            </a:solidFill>
            <a:ln w="19050" cmpd="sng">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Oval 50"/>
            <p:cNvSpPr/>
            <p:nvPr/>
          </p:nvSpPr>
          <p:spPr>
            <a:xfrm>
              <a:off x="7969726" y="3280319"/>
              <a:ext cx="242764" cy="357910"/>
            </a:xfrm>
            <a:prstGeom prst="ellipse">
              <a:avLst/>
            </a:prstGeom>
            <a:solidFill>
              <a:schemeClr val="accent6">
                <a:alpha val="50000"/>
              </a:schemeClr>
            </a:solidFill>
            <a:ln w="19050" cmpd="sng">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2" name="Straight Connector 51"/>
            <p:cNvCxnSpPr>
              <a:stCxn id="50" idx="0"/>
              <a:endCxn id="51" idx="4"/>
            </p:cNvCxnSpPr>
            <p:nvPr/>
          </p:nvCxnSpPr>
          <p:spPr>
            <a:xfrm>
              <a:off x="3769454" y="3332273"/>
              <a:ext cx="4321654" cy="305956"/>
            </a:xfrm>
            <a:prstGeom prst="line">
              <a:avLst/>
            </a:prstGeom>
            <a:ln w="19050" cmpd="sng">
              <a:solidFill>
                <a:schemeClr val="accent6">
                  <a:lumMod val="75000"/>
                </a:schemeClr>
              </a:solidFill>
            </a:ln>
          </p:spPr>
          <p:style>
            <a:lnRef idx="1">
              <a:schemeClr val="dk1"/>
            </a:lnRef>
            <a:fillRef idx="0">
              <a:schemeClr val="dk1"/>
            </a:fillRef>
            <a:effectRef idx="0">
              <a:schemeClr val="dk1"/>
            </a:effectRef>
            <a:fontRef idx="minor">
              <a:schemeClr val="tx1"/>
            </a:fontRef>
          </p:style>
        </p:cxnSp>
        <p:cxnSp>
          <p:nvCxnSpPr>
            <p:cNvPr id="53" name="Straight Connector 52"/>
            <p:cNvCxnSpPr>
              <a:stCxn id="50" idx="4"/>
              <a:endCxn id="51" idx="0"/>
            </p:cNvCxnSpPr>
            <p:nvPr/>
          </p:nvCxnSpPr>
          <p:spPr>
            <a:xfrm flipV="1">
              <a:off x="3769454" y="3280319"/>
              <a:ext cx="4321654" cy="409864"/>
            </a:xfrm>
            <a:prstGeom prst="line">
              <a:avLst/>
            </a:prstGeom>
            <a:ln w="19050" cmpd="sng">
              <a:solidFill>
                <a:schemeClr val="accent6">
                  <a:lumMod val="75000"/>
                </a:schemeClr>
              </a:solidFill>
            </a:ln>
          </p:spPr>
          <p:style>
            <a:lnRef idx="1">
              <a:schemeClr val="dk1"/>
            </a:lnRef>
            <a:fillRef idx="0">
              <a:schemeClr val="dk1"/>
            </a:fillRef>
            <a:effectRef idx="0">
              <a:schemeClr val="dk1"/>
            </a:effectRef>
            <a:fontRef idx="minor">
              <a:schemeClr val="tx1"/>
            </a:fontRef>
          </p:style>
        </p:cxnSp>
        <p:sp>
          <p:nvSpPr>
            <p:cNvPr id="54" name="Oval 53"/>
            <p:cNvSpPr/>
            <p:nvPr/>
          </p:nvSpPr>
          <p:spPr>
            <a:xfrm>
              <a:off x="5196698" y="3427112"/>
              <a:ext cx="89498" cy="131948"/>
            </a:xfrm>
            <a:prstGeom prst="ellipse">
              <a:avLst/>
            </a:prstGeom>
            <a:solidFill>
              <a:schemeClr val="accent6">
                <a:alpha val="50000"/>
              </a:schemeClr>
            </a:solidFill>
            <a:ln w="19050" cmpd="sng">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Oval 54"/>
            <p:cNvSpPr/>
            <p:nvPr/>
          </p:nvSpPr>
          <p:spPr>
            <a:xfrm>
              <a:off x="6591142" y="3413785"/>
              <a:ext cx="82966" cy="122318"/>
            </a:xfrm>
            <a:prstGeom prst="ellipse">
              <a:avLst/>
            </a:prstGeom>
            <a:solidFill>
              <a:schemeClr val="accent6">
                <a:alpha val="50000"/>
              </a:schemeClr>
            </a:solidFill>
            <a:ln w="19050" cmpd="sng">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6" name="TextBox 55"/>
          <p:cNvSpPr txBox="1"/>
          <p:nvPr/>
        </p:nvSpPr>
        <p:spPr>
          <a:xfrm>
            <a:off x="5760080" y="2215822"/>
            <a:ext cx="345304" cy="369332"/>
          </a:xfrm>
          <a:prstGeom prst="rect">
            <a:avLst/>
          </a:prstGeom>
          <a:noFill/>
        </p:spPr>
        <p:txBody>
          <a:bodyPr wrap="none" rtlCol="0">
            <a:spAutoFit/>
          </a:bodyPr>
          <a:lstStyle/>
          <a:p>
            <a:r>
              <a:rPr lang="en-US" i="1" dirty="0" err="1" smtClean="0">
                <a:latin typeface="Times New Roman"/>
                <a:cs typeface="Times New Roman"/>
              </a:rPr>
              <a:t>s</a:t>
            </a:r>
            <a:r>
              <a:rPr lang="en-US" i="1" baseline="-25000" dirty="0" err="1" smtClean="0">
                <a:latin typeface="Times New Roman"/>
                <a:cs typeface="Times New Roman"/>
              </a:rPr>
              <a:t>i</a:t>
            </a:r>
            <a:endParaRPr lang="en-US" dirty="0" smtClean="0">
              <a:latin typeface="Times New Roman"/>
              <a:cs typeface="Times New Roman"/>
            </a:endParaRPr>
          </a:p>
        </p:txBody>
      </p:sp>
      <p:pic>
        <p:nvPicPr>
          <p:cNvPr id="15" name="Picture 14" descr="latex-image-1.pdf"/>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881332" y="1493207"/>
            <a:ext cx="1155700" cy="254000"/>
          </a:xfrm>
          <a:prstGeom prst="rect">
            <a:avLst/>
          </a:prstGeom>
        </p:spPr>
      </p:pic>
      <p:pic>
        <p:nvPicPr>
          <p:cNvPr id="19" name="Picture 18" descr="latex-image-1.pdf"/>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2978776" y="5151639"/>
            <a:ext cx="3136900" cy="977900"/>
          </a:xfrm>
          <a:prstGeom prst="rect">
            <a:avLst/>
          </a:prstGeom>
        </p:spPr>
      </p:pic>
      <p:sp>
        <p:nvSpPr>
          <p:cNvPr id="58" name="TextBox 57"/>
          <p:cNvSpPr txBox="1"/>
          <p:nvPr/>
        </p:nvSpPr>
        <p:spPr>
          <a:xfrm>
            <a:off x="2126515" y="4475966"/>
            <a:ext cx="314847" cy="369332"/>
          </a:xfrm>
          <a:prstGeom prst="rect">
            <a:avLst/>
          </a:prstGeom>
          <a:noFill/>
        </p:spPr>
        <p:txBody>
          <a:bodyPr wrap="none" rtlCol="0">
            <a:spAutoFit/>
          </a:bodyPr>
          <a:lstStyle/>
          <a:p>
            <a:r>
              <a:rPr lang="en-US" dirty="0" smtClean="0">
                <a:latin typeface="Times New Roman"/>
                <a:cs typeface="Times New Roman"/>
              </a:rPr>
              <a:t>=</a:t>
            </a:r>
            <a:endParaRPr lang="en-US" dirty="0">
              <a:latin typeface="Times New Roman"/>
              <a:cs typeface="Times New Roman"/>
            </a:endParaRPr>
          </a:p>
        </p:txBody>
      </p:sp>
      <p:sp>
        <p:nvSpPr>
          <p:cNvPr id="59" name="TextBox 58"/>
          <p:cNvSpPr txBox="1"/>
          <p:nvPr/>
        </p:nvSpPr>
        <p:spPr>
          <a:xfrm>
            <a:off x="3137391" y="4482936"/>
            <a:ext cx="632063" cy="369332"/>
          </a:xfrm>
          <a:prstGeom prst="rect">
            <a:avLst/>
          </a:prstGeom>
          <a:noFill/>
        </p:spPr>
        <p:txBody>
          <a:bodyPr wrap="none" rtlCol="0">
            <a:spAutoFit/>
          </a:bodyPr>
          <a:lstStyle/>
          <a:p>
            <a:r>
              <a:rPr lang="en-US" i="1" dirty="0" smtClean="0">
                <a:latin typeface="Times New Roman"/>
                <a:cs typeface="Times New Roman"/>
              </a:rPr>
              <a:t>k</a:t>
            </a:r>
            <a:r>
              <a:rPr lang="en-US" i="1" baseline="-25000" dirty="0" smtClean="0">
                <a:latin typeface="Times New Roman"/>
                <a:cs typeface="Times New Roman"/>
              </a:rPr>
              <a:t>i</a:t>
            </a:r>
            <a:r>
              <a:rPr lang="en-US" baseline="-25000" dirty="0" smtClean="0">
                <a:latin typeface="Times New Roman"/>
                <a:cs typeface="Times New Roman"/>
              </a:rPr>
              <a:t>1</a:t>
            </a:r>
            <a:r>
              <a:rPr lang="en-US" dirty="0" smtClean="0">
                <a:latin typeface="Times New Roman"/>
                <a:cs typeface="Times New Roman"/>
              </a:rPr>
              <a:t> ∗</a:t>
            </a:r>
            <a:endParaRPr lang="en-US" dirty="0">
              <a:latin typeface="Times New Roman"/>
              <a:cs typeface="Times New Roman"/>
            </a:endParaRPr>
          </a:p>
        </p:txBody>
      </p:sp>
      <p:sp>
        <p:nvSpPr>
          <p:cNvPr id="60" name="TextBox 59"/>
          <p:cNvSpPr txBox="1"/>
          <p:nvPr/>
        </p:nvSpPr>
        <p:spPr>
          <a:xfrm>
            <a:off x="4586435" y="4479796"/>
            <a:ext cx="610263" cy="369332"/>
          </a:xfrm>
          <a:prstGeom prst="rect">
            <a:avLst/>
          </a:prstGeom>
          <a:noFill/>
        </p:spPr>
        <p:txBody>
          <a:bodyPr wrap="none" rtlCol="0">
            <a:spAutoFit/>
          </a:bodyPr>
          <a:lstStyle/>
          <a:p>
            <a:r>
              <a:rPr lang="en-US" i="1" dirty="0" smtClean="0">
                <a:latin typeface="Times New Roman"/>
                <a:cs typeface="Times New Roman"/>
              </a:rPr>
              <a:t>k</a:t>
            </a:r>
            <a:r>
              <a:rPr lang="en-US" i="1" baseline="-25000" dirty="0" smtClean="0">
                <a:latin typeface="Times New Roman"/>
                <a:cs typeface="Times New Roman"/>
              </a:rPr>
              <a:t>i</a:t>
            </a:r>
            <a:r>
              <a:rPr lang="en-US" baseline="-25000" dirty="0" smtClean="0">
                <a:latin typeface="Times New Roman"/>
                <a:cs typeface="Times New Roman"/>
              </a:rPr>
              <a:t>2</a:t>
            </a:r>
            <a:r>
              <a:rPr lang="en-US" dirty="0" smtClean="0">
                <a:latin typeface="Times New Roman"/>
                <a:cs typeface="Times New Roman"/>
              </a:rPr>
              <a:t> ∗</a:t>
            </a:r>
            <a:endParaRPr lang="en-US" dirty="0">
              <a:latin typeface="Times New Roman"/>
              <a:cs typeface="Times New Roman"/>
            </a:endParaRPr>
          </a:p>
        </p:txBody>
      </p:sp>
      <p:sp>
        <p:nvSpPr>
          <p:cNvPr id="61" name="TextBox 60"/>
          <p:cNvSpPr txBox="1"/>
          <p:nvPr/>
        </p:nvSpPr>
        <p:spPr>
          <a:xfrm>
            <a:off x="6044036" y="4482936"/>
            <a:ext cx="630072" cy="369332"/>
          </a:xfrm>
          <a:prstGeom prst="rect">
            <a:avLst/>
          </a:prstGeom>
          <a:noFill/>
        </p:spPr>
        <p:txBody>
          <a:bodyPr wrap="none" rtlCol="0">
            <a:spAutoFit/>
          </a:bodyPr>
          <a:lstStyle/>
          <a:p>
            <a:r>
              <a:rPr lang="en-US" i="1" dirty="0" smtClean="0">
                <a:latin typeface="Times New Roman"/>
                <a:cs typeface="Times New Roman"/>
              </a:rPr>
              <a:t>k</a:t>
            </a:r>
            <a:r>
              <a:rPr lang="en-US" i="1" baseline="-25000" dirty="0" smtClean="0">
                <a:latin typeface="Times New Roman"/>
                <a:cs typeface="Times New Roman"/>
              </a:rPr>
              <a:t>i</a:t>
            </a:r>
            <a:r>
              <a:rPr lang="en-US" baseline="-25000" dirty="0" smtClean="0">
                <a:latin typeface="Times New Roman"/>
                <a:cs typeface="Times New Roman"/>
              </a:rPr>
              <a:t>3</a:t>
            </a:r>
            <a:r>
              <a:rPr lang="en-US" dirty="0" smtClean="0">
                <a:latin typeface="Times New Roman"/>
                <a:cs typeface="Times New Roman"/>
              </a:rPr>
              <a:t> ∗</a:t>
            </a:r>
            <a:endParaRPr lang="en-US" dirty="0">
              <a:latin typeface="Times New Roman"/>
              <a:cs typeface="Times New Roman"/>
            </a:endParaRPr>
          </a:p>
        </p:txBody>
      </p:sp>
      <p:sp>
        <p:nvSpPr>
          <p:cNvPr id="62" name="TextBox 61"/>
          <p:cNvSpPr txBox="1"/>
          <p:nvPr/>
        </p:nvSpPr>
        <p:spPr>
          <a:xfrm>
            <a:off x="7425893" y="4475966"/>
            <a:ext cx="632514" cy="369332"/>
          </a:xfrm>
          <a:prstGeom prst="rect">
            <a:avLst/>
          </a:prstGeom>
          <a:noFill/>
        </p:spPr>
        <p:txBody>
          <a:bodyPr wrap="none" rtlCol="0">
            <a:spAutoFit/>
          </a:bodyPr>
          <a:lstStyle/>
          <a:p>
            <a:r>
              <a:rPr lang="en-US" i="1" dirty="0" smtClean="0">
                <a:latin typeface="Times New Roman"/>
                <a:cs typeface="Times New Roman"/>
              </a:rPr>
              <a:t>k</a:t>
            </a:r>
            <a:r>
              <a:rPr lang="en-US" i="1" baseline="-25000" dirty="0" smtClean="0">
                <a:latin typeface="Times New Roman"/>
                <a:cs typeface="Times New Roman"/>
              </a:rPr>
              <a:t>i</a:t>
            </a:r>
            <a:r>
              <a:rPr lang="en-US" baseline="-25000" dirty="0" smtClean="0">
                <a:latin typeface="Times New Roman"/>
                <a:cs typeface="Times New Roman"/>
              </a:rPr>
              <a:t>4</a:t>
            </a:r>
            <a:r>
              <a:rPr lang="en-US" dirty="0" smtClean="0">
                <a:latin typeface="Times New Roman"/>
                <a:cs typeface="Times New Roman"/>
              </a:rPr>
              <a:t> ∗</a:t>
            </a:r>
            <a:endParaRPr lang="en-US" dirty="0">
              <a:latin typeface="Times New Roman"/>
              <a:cs typeface="Times New Roman"/>
            </a:endParaRPr>
          </a:p>
        </p:txBody>
      </p:sp>
      <p:sp>
        <p:nvSpPr>
          <p:cNvPr id="21" name="TextBox 20"/>
          <p:cNvSpPr txBox="1"/>
          <p:nvPr/>
        </p:nvSpPr>
        <p:spPr>
          <a:xfrm>
            <a:off x="4135866" y="4479796"/>
            <a:ext cx="314847" cy="369332"/>
          </a:xfrm>
          <a:prstGeom prst="rect">
            <a:avLst/>
          </a:prstGeom>
          <a:noFill/>
        </p:spPr>
        <p:txBody>
          <a:bodyPr wrap="none" rtlCol="0">
            <a:spAutoFit/>
          </a:bodyPr>
          <a:lstStyle/>
          <a:p>
            <a:r>
              <a:rPr lang="en-US" dirty="0" smtClean="0">
                <a:latin typeface="Times New Roman"/>
                <a:cs typeface="Times New Roman"/>
              </a:rPr>
              <a:t>+</a:t>
            </a:r>
          </a:p>
        </p:txBody>
      </p:sp>
      <p:sp>
        <p:nvSpPr>
          <p:cNvPr id="63" name="TextBox 62"/>
          <p:cNvSpPr txBox="1"/>
          <p:nvPr/>
        </p:nvSpPr>
        <p:spPr>
          <a:xfrm>
            <a:off x="5560160" y="4482936"/>
            <a:ext cx="314847" cy="369332"/>
          </a:xfrm>
          <a:prstGeom prst="rect">
            <a:avLst/>
          </a:prstGeom>
          <a:noFill/>
        </p:spPr>
        <p:txBody>
          <a:bodyPr wrap="none" rtlCol="0">
            <a:spAutoFit/>
          </a:bodyPr>
          <a:lstStyle/>
          <a:p>
            <a:r>
              <a:rPr lang="en-US" dirty="0" smtClean="0">
                <a:latin typeface="Times New Roman"/>
                <a:cs typeface="Times New Roman"/>
              </a:rPr>
              <a:t>+</a:t>
            </a:r>
          </a:p>
        </p:txBody>
      </p:sp>
      <p:sp>
        <p:nvSpPr>
          <p:cNvPr id="64" name="TextBox 63"/>
          <p:cNvSpPr txBox="1"/>
          <p:nvPr/>
        </p:nvSpPr>
        <p:spPr>
          <a:xfrm>
            <a:off x="6984454" y="4486076"/>
            <a:ext cx="314847" cy="369332"/>
          </a:xfrm>
          <a:prstGeom prst="rect">
            <a:avLst/>
          </a:prstGeom>
          <a:noFill/>
        </p:spPr>
        <p:txBody>
          <a:bodyPr wrap="none" rtlCol="0">
            <a:spAutoFit/>
          </a:bodyPr>
          <a:lstStyle/>
          <a:p>
            <a:r>
              <a:rPr lang="en-US" dirty="0" smtClean="0">
                <a:latin typeface="Times New Roman"/>
                <a:cs typeface="Times New Roman"/>
              </a:rPr>
              <a:t>+</a:t>
            </a:r>
          </a:p>
        </p:txBody>
      </p:sp>
      <p:sp>
        <p:nvSpPr>
          <p:cNvPr id="38" name="TextBox 37"/>
          <p:cNvSpPr txBox="1"/>
          <p:nvPr/>
        </p:nvSpPr>
        <p:spPr>
          <a:xfrm>
            <a:off x="141625" y="11396"/>
            <a:ext cx="3298324" cy="523220"/>
          </a:xfrm>
          <a:prstGeom prst="rect">
            <a:avLst/>
          </a:prstGeom>
          <a:noFill/>
          <a:effectLst>
            <a:outerShdw blurRad="50800" dist="38100" dir="2700000">
              <a:srgbClr val="000000">
                <a:alpha val="43000"/>
              </a:srgbClr>
            </a:outerShdw>
          </a:effectLst>
        </p:spPr>
        <p:txBody>
          <a:bodyPr wrap="none" rtlCol="0">
            <a:spAutoFit/>
          </a:bodyPr>
          <a:lstStyle/>
          <a:p>
            <a:r>
              <a:rPr lang="en-US" sz="2800" dirty="0" smtClean="0">
                <a:latin typeface="Arial"/>
                <a:cs typeface="Arial"/>
              </a:rPr>
              <a:t>Optimized Blending</a:t>
            </a:r>
          </a:p>
        </p:txBody>
      </p:sp>
      <p:cxnSp>
        <p:nvCxnSpPr>
          <p:cNvPr id="41" name="Straight Connector 40"/>
          <p:cNvCxnSpPr/>
          <p:nvPr/>
        </p:nvCxnSpPr>
        <p:spPr>
          <a:xfrm>
            <a:off x="0" y="540793"/>
            <a:ext cx="3626464" cy="1588"/>
          </a:xfrm>
          <a:prstGeom prst="line">
            <a:avLst/>
          </a:prstGeom>
          <a:ln w="19050" cap="flat" cmpd="sng" algn="ctr">
            <a:solidFill>
              <a:srgbClr val="000000"/>
            </a:solidFill>
            <a:prstDash val="solid"/>
            <a:round/>
            <a:headEnd type="none" w="med" len="med"/>
            <a:tailEnd type="none" w="med" len="med"/>
          </a:ln>
          <a:effectLst>
            <a:outerShdw blurRad="50800" dist="38100" dir="2700000">
              <a:srgbClr val="000000">
                <a:alpha val="43000"/>
              </a:srgbClr>
            </a:outerShdw>
          </a:effectLst>
        </p:spPr>
        <p:style>
          <a:lnRef idx="2">
            <a:schemeClr val="accent1"/>
          </a:lnRef>
          <a:fillRef idx="0">
            <a:schemeClr val="accent1"/>
          </a:fillRef>
          <a:effectRef idx="1">
            <a:schemeClr val="accent1"/>
          </a:effectRef>
          <a:fontRef idx="minor">
            <a:schemeClr val="tx1"/>
          </a:fontRef>
        </p:style>
      </p:cxnSp>
      <p:pic>
        <p:nvPicPr>
          <p:cNvPr id="42" name="Picture 41"/>
          <p:cNvPicPr>
            <a:picLocks noChangeAspect="1"/>
          </p:cNvPicPr>
          <p:nvPr/>
        </p:nvPicPr>
        <p:blipFill>
          <a:blip r:embed="rId10"/>
          <a:stretch>
            <a:fillRect/>
          </a:stretch>
        </p:blipFill>
        <p:spPr>
          <a:xfrm rot="6288395">
            <a:off x="1965966" y="3303894"/>
            <a:ext cx="914400" cy="914400"/>
          </a:xfrm>
          <a:prstGeom prst="rect">
            <a:avLst/>
          </a:prstGeom>
        </p:spPr>
      </p:pic>
    </p:spTree>
    <p:extLst>
      <p:ext uri="{BB962C8B-B14F-4D97-AF65-F5344CB8AC3E}">
        <p14:creationId xmlns:p14="http://schemas.microsoft.com/office/powerpoint/2010/main" val="874820876"/>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7" name="Object 5"/>
          <p:cNvGraphicFramePr>
            <a:graphicFrameLocks noChangeAspect="1"/>
          </p:cNvGraphicFramePr>
          <p:nvPr/>
        </p:nvGraphicFramePr>
        <p:xfrm>
          <a:off x="1700484" y="759162"/>
          <a:ext cx="6766560" cy="1939849"/>
        </p:xfrm>
        <a:graphic>
          <a:graphicData uri="http://schemas.openxmlformats.org/presentationml/2006/ole">
            <mc:AlternateContent xmlns:mc="http://schemas.openxmlformats.org/markup-compatibility/2006">
              <mc:Choice xmlns:v="urn:schemas-microsoft-com:vml" Requires="v">
                <p:oleObj spid="_x0000_s155654" name="Document" r:id="rId3" imgW="5626100" imgH="1612900" progId="Word.Document.12">
                  <p:link updateAutomatic="1"/>
                </p:oleObj>
              </mc:Choice>
              <mc:Fallback>
                <p:oleObj name="Document" r:id="rId3" imgW="5626100" imgH="1612900" progId="Word.Document.12">
                  <p:link updateAutomatic="1"/>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0484" y="759162"/>
                        <a:ext cx="6766560" cy="19398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3078" name="Object 6"/>
          <p:cNvGraphicFramePr>
            <a:graphicFrameLocks noChangeAspect="1"/>
          </p:cNvGraphicFramePr>
          <p:nvPr/>
        </p:nvGraphicFramePr>
        <p:xfrm>
          <a:off x="1700484" y="2876880"/>
          <a:ext cx="6766560" cy="1939849"/>
        </p:xfrm>
        <a:graphic>
          <a:graphicData uri="http://schemas.openxmlformats.org/presentationml/2006/ole">
            <mc:AlternateContent xmlns:mc="http://schemas.openxmlformats.org/markup-compatibility/2006">
              <mc:Choice xmlns:v="urn:schemas-microsoft-com:vml" Requires="v">
                <p:oleObj spid="_x0000_s155655" name="Document" r:id="rId5" imgW="5626100" imgH="1612900" progId="Word.Document.12">
                  <p:link updateAutomatic="1"/>
                </p:oleObj>
              </mc:Choice>
              <mc:Fallback>
                <p:oleObj name="Document" r:id="rId5" imgW="5626100" imgH="1612900" progId="Word.Document.12">
                  <p:link updateAutomatic="1"/>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00484" y="2876880"/>
                        <a:ext cx="6766560" cy="19398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3079" name="Object 7"/>
          <p:cNvGraphicFramePr>
            <a:graphicFrameLocks noChangeAspect="1"/>
          </p:cNvGraphicFramePr>
          <p:nvPr/>
        </p:nvGraphicFramePr>
        <p:xfrm>
          <a:off x="1700484" y="4994598"/>
          <a:ext cx="6766560" cy="1726008"/>
        </p:xfrm>
        <a:graphic>
          <a:graphicData uri="http://schemas.openxmlformats.org/presentationml/2006/ole">
            <mc:AlternateContent xmlns:mc="http://schemas.openxmlformats.org/markup-compatibility/2006">
              <mc:Choice xmlns:v="urn:schemas-microsoft-com:vml" Requires="v">
                <p:oleObj spid="_x0000_s155656" name="Document" r:id="rId7" imgW="5626100" imgH="1435100" progId="Word.Document.12">
                  <p:link updateAutomatic="1"/>
                </p:oleObj>
              </mc:Choice>
              <mc:Fallback>
                <p:oleObj name="Document" r:id="rId7" imgW="5626100" imgH="1435100" progId="Word.Document.12">
                  <p:link updateAutomatic="1"/>
                  <p:pic>
                    <p:nvPicPr>
                      <p:cNvPr id="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00484" y="4994598"/>
                        <a:ext cx="6766560" cy="17260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10" name="TextBox 9"/>
          <p:cNvSpPr txBox="1"/>
          <p:nvPr/>
        </p:nvSpPr>
        <p:spPr>
          <a:xfrm>
            <a:off x="568884" y="1430730"/>
            <a:ext cx="940332" cy="400110"/>
          </a:xfrm>
          <a:prstGeom prst="rect">
            <a:avLst/>
          </a:prstGeom>
          <a:noFill/>
        </p:spPr>
        <p:txBody>
          <a:bodyPr wrap="none" rtlCol="0">
            <a:spAutoFit/>
          </a:bodyPr>
          <a:lstStyle/>
          <a:p>
            <a:r>
              <a:rPr lang="en-US" sz="2000" dirty="0" smtClean="0">
                <a:latin typeface="Arial"/>
                <a:cs typeface="Arial"/>
              </a:rPr>
              <a:t>Stereo</a:t>
            </a:r>
            <a:endParaRPr lang="en-US" sz="2000" dirty="0">
              <a:latin typeface="Arial"/>
              <a:cs typeface="Arial"/>
            </a:endParaRPr>
          </a:p>
        </p:txBody>
      </p:sp>
      <p:sp>
        <p:nvSpPr>
          <p:cNvPr id="11" name="TextBox 10"/>
          <p:cNvSpPr txBox="1"/>
          <p:nvPr/>
        </p:nvSpPr>
        <p:spPr>
          <a:xfrm>
            <a:off x="554733" y="3471659"/>
            <a:ext cx="954483" cy="400110"/>
          </a:xfrm>
          <a:prstGeom prst="rect">
            <a:avLst/>
          </a:prstGeom>
          <a:noFill/>
        </p:spPr>
        <p:txBody>
          <a:bodyPr wrap="none" rtlCol="0">
            <a:spAutoFit/>
          </a:bodyPr>
          <a:lstStyle/>
          <a:p>
            <a:r>
              <a:rPr lang="en-US" sz="2000" dirty="0" smtClean="0">
                <a:latin typeface="Arial"/>
                <a:cs typeface="Arial"/>
              </a:rPr>
              <a:t>Motion</a:t>
            </a:r>
            <a:endParaRPr lang="en-US" sz="2000" dirty="0">
              <a:latin typeface="Arial"/>
              <a:cs typeface="Arial"/>
            </a:endParaRPr>
          </a:p>
        </p:txBody>
      </p:sp>
      <p:sp>
        <p:nvSpPr>
          <p:cNvPr id="12" name="TextBox 11"/>
          <p:cNvSpPr txBox="1"/>
          <p:nvPr/>
        </p:nvSpPr>
        <p:spPr>
          <a:xfrm>
            <a:off x="862885" y="5512588"/>
            <a:ext cx="646331" cy="400110"/>
          </a:xfrm>
          <a:prstGeom prst="rect">
            <a:avLst/>
          </a:prstGeom>
          <a:noFill/>
        </p:spPr>
        <p:txBody>
          <a:bodyPr wrap="none" rtlCol="0">
            <a:spAutoFit/>
          </a:bodyPr>
          <a:lstStyle/>
          <a:p>
            <a:r>
              <a:rPr lang="en-US" sz="2000" dirty="0" smtClean="0">
                <a:latin typeface="Arial"/>
                <a:cs typeface="Arial"/>
              </a:rPr>
              <a:t>Blur</a:t>
            </a:r>
            <a:endParaRPr lang="en-US" sz="2000" dirty="0">
              <a:latin typeface="Arial"/>
              <a:cs typeface="Arial"/>
            </a:endParaRPr>
          </a:p>
        </p:txBody>
      </p:sp>
      <p:sp>
        <p:nvSpPr>
          <p:cNvPr id="8" name="TextBox 7"/>
          <p:cNvSpPr txBox="1"/>
          <p:nvPr/>
        </p:nvSpPr>
        <p:spPr>
          <a:xfrm>
            <a:off x="141625" y="11396"/>
            <a:ext cx="3357935" cy="523220"/>
          </a:xfrm>
          <a:prstGeom prst="rect">
            <a:avLst/>
          </a:prstGeom>
          <a:noFill/>
          <a:effectLst>
            <a:outerShdw blurRad="50800" dist="38100" dir="2700000">
              <a:srgbClr val="000000">
                <a:alpha val="43000"/>
              </a:srgbClr>
            </a:outerShdw>
          </a:effectLst>
        </p:spPr>
        <p:txBody>
          <a:bodyPr wrap="none" rtlCol="0">
            <a:spAutoFit/>
          </a:bodyPr>
          <a:lstStyle/>
          <a:p>
            <a:r>
              <a:rPr lang="en-US" sz="2800" dirty="0" smtClean="0">
                <a:latin typeface="Arial"/>
                <a:cs typeface="Arial"/>
              </a:rPr>
              <a:t>Stimulus Conditions</a:t>
            </a:r>
          </a:p>
        </p:txBody>
      </p:sp>
      <p:cxnSp>
        <p:nvCxnSpPr>
          <p:cNvPr id="9" name="Straight Connector 8"/>
          <p:cNvCxnSpPr/>
          <p:nvPr/>
        </p:nvCxnSpPr>
        <p:spPr>
          <a:xfrm>
            <a:off x="-1" y="540793"/>
            <a:ext cx="3657600" cy="1588"/>
          </a:xfrm>
          <a:prstGeom prst="line">
            <a:avLst/>
          </a:prstGeom>
          <a:ln w="15875" cap="flat" cmpd="sng" algn="ctr">
            <a:solidFill>
              <a:srgbClr val="000000"/>
            </a:solidFill>
            <a:prstDash val="solid"/>
            <a:round/>
            <a:headEnd type="none" w="med" len="med"/>
            <a:tailEnd type="none" w="med" len="med"/>
          </a:ln>
          <a:effectLst>
            <a:outerShdw blurRad="50800" dist="38100" dir="270000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554733" y="2699011"/>
            <a:ext cx="8589267" cy="4021595"/>
          </a:xfrm>
          <a:prstGeom prst="rect">
            <a:avLst/>
          </a:prstGeom>
          <a:solidFill>
            <a:schemeClr val="bg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5304" y="22442"/>
            <a:ext cx="5014263" cy="523220"/>
          </a:xfrm>
          <a:prstGeom prst="rect">
            <a:avLst/>
          </a:prstGeom>
          <a:noFill/>
          <a:effectLst>
            <a:outerShdw blurRad="50800" dist="38100" dir="2700000">
              <a:srgbClr val="000000">
                <a:alpha val="43000"/>
              </a:srgbClr>
            </a:outerShdw>
          </a:effectLst>
        </p:spPr>
        <p:txBody>
          <a:bodyPr wrap="none" rtlCol="0">
            <a:spAutoFit/>
          </a:bodyPr>
          <a:lstStyle/>
          <a:p>
            <a:r>
              <a:rPr lang="en-US" sz="2800" dirty="0" smtClean="0">
                <a:latin typeface="Arial"/>
                <a:cs typeface="Arial"/>
              </a:rPr>
              <a:t>Experimental Stimulus: Stereo</a:t>
            </a:r>
            <a:endParaRPr lang="en-US" sz="2800" dirty="0">
              <a:latin typeface="Arial"/>
              <a:cs typeface="Arial"/>
            </a:endParaRPr>
          </a:p>
        </p:txBody>
      </p:sp>
      <p:cxnSp>
        <p:nvCxnSpPr>
          <p:cNvPr id="6" name="Straight Connector 5"/>
          <p:cNvCxnSpPr/>
          <p:nvPr/>
        </p:nvCxnSpPr>
        <p:spPr>
          <a:xfrm>
            <a:off x="0" y="561104"/>
            <a:ext cx="5099567" cy="1588"/>
          </a:xfrm>
          <a:prstGeom prst="line">
            <a:avLst/>
          </a:prstGeom>
          <a:ln w="19050" cap="flat" cmpd="sng" algn="ctr">
            <a:solidFill>
              <a:schemeClr val="tx1"/>
            </a:solidFill>
            <a:prstDash val="solid"/>
            <a:round/>
            <a:headEnd type="none" w="med" len="med"/>
            <a:tailEnd type="none" w="med" len="med"/>
          </a:ln>
          <a:effectLst>
            <a:outerShdw blurRad="50800" dist="38100" dir="270000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4020606" y="873660"/>
            <a:ext cx="1121296" cy="369332"/>
          </a:xfrm>
          <a:prstGeom prst="rect">
            <a:avLst/>
          </a:prstGeom>
          <a:noFill/>
        </p:spPr>
        <p:txBody>
          <a:bodyPr wrap="none" rtlCol="0">
            <a:spAutoFit/>
          </a:bodyPr>
          <a:lstStyle/>
          <a:p>
            <a:r>
              <a:rPr lang="en-US" dirty="0" smtClean="0">
                <a:latin typeface="Arial"/>
                <a:cs typeface="Arial"/>
              </a:rPr>
              <a:t>reflection</a:t>
            </a:r>
            <a:endParaRPr lang="en-US" dirty="0">
              <a:latin typeface="Arial"/>
              <a:cs typeface="Arial"/>
            </a:endParaRPr>
          </a:p>
        </p:txBody>
      </p:sp>
      <p:pic>
        <p:nvPicPr>
          <p:cNvPr id="9" name="Picture 8" descr="reflection_r0_pair.png"/>
          <p:cNvPicPr>
            <a:picLocks noChangeAspect="1"/>
          </p:cNvPicPr>
          <p:nvPr/>
        </p:nvPicPr>
        <p:blipFill>
          <a:blip r:embed="rId3"/>
          <a:stretch>
            <a:fillRect/>
          </a:stretch>
        </p:blipFill>
        <p:spPr>
          <a:xfrm>
            <a:off x="0" y="1464727"/>
            <a:ext cx="9144000" cy="4572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5304" y="22442"/>
            <a:ext cx="5014263" cy="523220"/>
          </a:xfrm>
          <a:prstGeom prst="rect">
            <a:avLst/>
          </a:prstGeom>
          <a:noFill/>
          <a:effectLst>
            <a:outerShdw blurRad="50800" dist="38100" dir="2700000">
              <a:srgbClr val="000000">
                <a:alpha val="43000"/>
              </a:srgbClr>
            </a:outerShdw>
          </a:effectLst>
        </p:spPr>
        <p:txBody>
          <a:bodyPr wrap="none" rtlCol="0">
            <a:spAutoFit/>
          </a:bodyPr>
          <a:lstStyle/>
          <a:p>
            <a:r>
              <a:rPr lang="en-US" sz="2800" dirty="0" smtClean="0">
                <a:latin typeface="Arial"/>
                <a:cs typeface="Arial"/>
              </a:rPr>
              <a:t>Experimental Stimulus: Stereo</a:t>
            </a:r>
            <a:endParaRPr lang="en-US" sz="2800" dirty="0">
              <a:latin typeface="Arial"/>
              <a:cs typeface="Arial"/>
            </a:endParaRPr>
          </a:p>
        </p:txBody>
      </p:sp>
      <p:cxnSp>
        <p:nvCxnSpPr>
          <p:cNvPr id="6" name="Straight Connector 5"/>
          <p:cNvCxnSpPr/>
          <p:nvPr/>
        </p:nvCxnSpPr>
        <p:spPr>
          <a:xfrm>
            <a:off x="0" y="561104"/>
            <a:ext cx="5099567" cy="1588"/>
          </a:xfrm>
          <a:prstGeom prst="line">
            <a:avLst/>
          </a:prstGeom>
          <a:ln w="19050" cap="flat" cmpd="sng" algn="ctr">
            <a:solidFill>
              <a:schemeClr val="tx1"/>
            </a:solidFill>
            <a:prstDash val="solid"/>
            <a:round/>
            <a:headEnd type="none" w="med" len="med"/>
            <a:tailEnd type="none" w="med" len="med"/>
          </a:ln>
          <a:effectLst>
            <a:outerShdw blurRad="50800" dist="38100" dir="270000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4232271" y="873660"/>
            <a:ext cx="685216" cy="369332"/>
          </a:xfrm>
          <a:prstGeom prst="rect">
            <a:avLst/>
          </a:prstGeom>
          <a:noFill/>
        </p:spPr>
        <p:txBody>
          <a:bodyPr wrap="none" rtlCol="0">
            <a:spAutoFit/>
          </a:bodyPr>
          <a:lstStyle/>
          <a:p>
            <a:r>
              <a:rPr lang="en-US" dirty="0" smtClean="0">
                <a:latin typeface="Arial"/>
                <a:cs typeface="Arial"/>
              </a:rPr>
              <a:t>paint</a:t>
            </a:r>
            <a:endParaRPr lang="en-US" dirty="0">
              <a:latin typeface="Arial"/>
              <a:cs typeface="Arial"/>
            </a:endParaRPr>
          </a:p>
        </p:txBody>
      </p:sp>
      <p:pic>
        <p:nvPicPr>
          <p:cNvPr id="9" name="Picture 8" descr="paint_r0_pair.jpg"/>
          <p:cNvPicPr>
            <a:picLocks noChangeAspect="1"/>
          </p:cNvPicPr>
          <p:nvPr/>
        </p:nvPicPr>
        <p:blipFill>
          <a:blip r:embed="rId3"/>
          <a:stretch>
            <a:fillRect/>
          </a:stretch>
        </p:blipFill>
        <p:spPr>
          <a:xfrm>
            <a:off x="0" y="1473213"/>
            <a:ext cx="9144000" cy="4572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5304" y="22442"/>
            <a:ext cx="5014263" cy="523220"/>
          </a:xfrm>
          <a:prstGeom prst="rect">
            <a:avLst/>
          </a:prstGeom>
          <a:noFill/>
          <a:effectLst>
            <a:outerShdw blurRad="50800" dist="38100" dir="2700000">
              <a:srgbClr val="000000">
                <a:alpha val="43000"/>
              </a:srgbClr>
            </a:outerShdw>
          </a:effectLst>
        </p:spPr>
        <p:txBody>
          <a:bodyPr wrap="none" rtlCol="0">
            <a:spAutoFit/>
          </a:bodyPr>
          <a:lstStyle/>
          <a:p>
            <a:r>
              <a:rPr lang="en-US" sz="2800" dirty="0" smtClean="0">
                <a:latin typeface="Arial"/>
                <a:cs typeface="Arial"/>
              </a:rPr>
              <a:t>Experimental Stimulus: Stereo</a:t>
            </a:r>
            <a:endParaRPr lang="en-US" sz="2800" dirty="0">
              <a:latin typeface="Arial"/>
              <a:cs typeface="Arial"/>
            </a:endParaRPr>
          </a:p>
        </p:txBody>
      </p:sp>
      <p:cxnSp>
        <p:nvCxnSpPr>
          <p:cNvPr id="6" name="Straight Connector 5"/>
          <p:cNvCxnSpPr/>
          <p:nvPr/>
        </p:nvCxnSpPr>
        <p:spPr>
          <a:xfrm>
            <a:off x="0" y="561104"/>
            <a:ext cx="5099567" cy="1588"/>
          </a:xfrm>
          <a:prstGeom prst="line">
            <a:avLst/>
          </a:prstGeom>
          <a:ln w="19050" cap="flat" cmpd="sng" algn="ctr">
            <a:solidFill>
              <a:schemeClr val="tx1"/>
            </a:solidFill>
            <a:prstDash val="solid"/>
            <a:round/>
            <a:headEnd type="none" w="med" len="med"/>
            <a:tailEnd type="none" w="med" len="med"/>
          </a:ln>
          <a:effectLst>
            <a:outerShdw blurRad="50800" dist="38100" dir="2700000">
              <a:srgbClr val="000000">
                <a:alpha val="43000"/>
              </a:srgbClr>
            </a:outerShdw>
          </a:effectLst>
        </p:spPr>
        <p:style>
          <a:lnRef idx="2">
            <a:schemeClr val="accent1"/>
          </a:lnRef>
          <a:fillRef idx="0">
            <a:schemeClr val="accent1"/>
          </a:fillRef>
          <a:effectRef idx="1">
            <a:schemeClr val="accent1"/>
          </a:effectRef>
          <a:fontRef idx="minor">
            <a:schemeClr val="tx1"/>
          </a:fontRef>
        </p:style>
      </p:cxnSp>
      <p:pic>
        <p:nvPicPr>
          <p:cNvPr id="9" name="Picture 8" descr="reflection_r01_pair.png"/>
          <p:cNvPicPr>
            <a:picLocks noChangeAspect="1"/>
          </p:cNvPicPr>
          <p:nvPr/>
        </p:nvPicPr>
        <p:blipFill>
          <a:blip r:embed="rId3"/>
          <a:stretch>
            <a:fillRect/>
          </a:stretch>
        </p:blipFill>
        <p:spPr>
          <a:xfrm>
            <a:off x="0" y="1481660"/>
            <a:ext cx="9144000" cy="4572000"/>
          </a:xfrm>
          <a:prstGeom prst="rect">
            <a:avLst/>
          </a:prstGeom>
        </p:spPr>
      </p:pic>
      <p:sp>
        <p:nvSpPr>
          <p:cNvPr id="10" name="TextBox 9"/>
          <p:cNvSpPr txBox="1"/>
          <p:nvPr/>
        </p:nvSpPr>
        <p:spPr>
          <a:xfrm>
            <a:off x="3978271" y="873660"/>
            <a:ext cx="1121296" cy="369332"/>
          </a:xfrm>
          <a:prstGeom prst="rect">
            <a:avLst/>
          </a:prstGeom>
          <a:noFill/>
        </p:spPr>
        <p:txBody>
          <a:bodyPr wrap="none" rtlCol="0">
            <a:spAutoFit/>
          </a:bodyPr>
          <a:lstStyle/>
          <a:p>
            <a:r>
              <a:rPr lang="en-US" dirty="0" smtClean="0">
                <a:latin typeface="Arial"/>
                <a:cs typeface="Arial"/>
              </a:rPr>
              <a:t>reflection</a:t>
            </a:r>
            <a:endParaRPr lang="en-US" dirty="0">
              <a:latin typeface="Arial"/>
              <a:cs typeface="Arial"/>
            </a:endParaRPr>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5304" y="22442"/>
            <a:ext cx="5014263" cy="523220"/>
          </a:xfrm>
          <a:prstGeom prst="rect">
            <a:avLst/>
          </a:prstGeom>
          <a:noFill/>
          <a:effectLst>
            <a:outerShdw blurRad="50800" dist="38100" dir="2700000">
              <a:srgbClr val="000000">
                <a:alpha val="43000"/>
              </a:srgbClr>
            </a:outerShdw>
          </a:effectLst>
        </p:spPr>
        <p:txBody>
          <a:bodyPr wrap="none" rtlCol="0">
            <a:spAutoFit/>
          </a:bodyPr>
          <a:lstStyle/>
          <a:p>
            <a:r>
              <a:rPr lang="en-US" sz="2800" dirty="0" smtClean="0">
                <a:latin typeface="Arial"/>
                <a:cs typeface="Arial"/>
              </a:rPr>
              <a:t>Experimental Stimulus: Stereo</a:t>
            </a:r>
            <a:endParaRPr lang="en-US" sz="2800" dirty="0">
              <a:latin typeface="Arial"/>
              <a:cs typeface="Arial"/>
            </a:endParaRPr>
          </a:p>
        </p:txBody>
      </p:sp>
      <p:cxnSp>
        <p:nvCxnSpPr>
          <p:cNvPr id="6" name="Straight Connector 5"/>
          <p:cNvCxnSpPr/>
          <p:nvPr/>
        </p:nvCxnSpPr>
        <p:spPr>
          <a:xfrm>
            <a:off x="0" y="561104"/>
            <a:ext cx="5099567" cy="1588"/>
          </a:xfrm>
          <a:prstGeom prst="line">
            <a:avLst/>
          </a:prstGeom>
          <a:ln w="19050" cap="flat" cmpd="sng" algn="ctr">
            <a:solidFill>
              <a:schemeClr val="tx1"/>
            </a:solidFill>
            <a:prstDash val="solid"/>
            <a:round/>
            <a:headEnd type="none" w="med" len="med"/>
            <a:tailEnd type="none" w="med" len="med"/>
          </a:ln>
          <a:effectLst>
            <a:outerShdw blurRad="50800" dist="38100" dir="270000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4223814" y="873660"/>
            <a:ext cx="685216" cy="369332"/>
          </a:xfrm>
          <a:prstGeom prst="rect">
            <a:avLst/>
          </a:prstGeom>
          <a:noFill/>
        </p:spPr>
        <p:txBody>
          <a:bodyPr wrap="none" rtlCol="0">
            <a:spAutoFit/>
          </a:bodyPr>
          <a:lstStyle/>
          <a:p>
            <a:r>
              <a:rPr lang="en-US" dirty="0" smtClean="0">
                <a:latin typeface="Arial"/>
                <a:cs typeface="Arial"/>
              </a:rPr>
              <a:t>paint</a:t>
            </a:r>
            <a:endParaRPr lang="en-US" dirty="0">
              <a:latin typeface="Arial"/>
              <a:cs typeface="Arial"/>
            </a:endParaRPr>
          </a:p>
        </p:txBody>
      </p:sp>
      <p:pic>
        <p:nvPicPr>
          <p:cNvPr id="7" name="Picture 6" descr="paint_r01_pair.jpg"/>
          <p:cNvPicPr>
            <a:picLocks noChangeAspect="1"/>
          </p:cNvPicPr>
          <p:nvPr/>
        </p:nvPicPr>
        <p:blipFill>
          <a:blip r:embed="rId3"/>
          <a:stretch>
            <a:fillRect/>
          </a:stretch>
        </p:blipFill>
        <p:spPr>
          <a:xfrm>
            <a:off x="0" y="1481680"/>
            <a:ext cx="9144000" cy="4572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7" name="Object 5"/>
          <p:cNvGraphicFramePr>
            <a:graphicFrameLocks noChangeAspect="1"/>
          </p:cNvGraphicFramePr>
          <p:nvPr/>
        </p:nvGraphicFramePr>
        <p:xfrm>
          <a:off x="1700484" y="759162"/>
          <a:ext cx="6766560" cy="1939849"/>
        </p:xfrm>
        <a:graphic>
          <a:graphicData uri="http://schemas.openxmlformats.org/presentationml/2006/ole">
            <mc:AlternateContent xmlns:mc="http://schemas.openxmlformats.org/markup-compatibility/2006">
              <mc:Choice xmlns:v="urn:schemas-microsoft-com:vml" Requires="v">
                <p:oleObj spid="_x0000_s156678" name="Document" r:id="rId3" imgW="5626100" imgH="1612900" progId="Word.Document.12">
                  <p:link updateAutomatic="1"/>
                </p:oleObj>
              </mc:Choice>
              <mc:Fallback>
                <p:oleObj name="Document" r:id="rId3" imgW="5626100" imgH="1612900" progId="Word.Document.12">
                  <p:link updateAutomatic="1"/>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0484" y="759162"/>
                        <a:ext cx="6766560" cy="19398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3078" name="Object 6"/>
          <p:cNvGraphicFramePr>
            <a:graphicFrameLocks noChangeAspect="1"/>
          </p:cNvGraphicFramePr>
          <p:nvPr/>
        </p:nvGraphicFramePr>
        <p:xfrm>
          <a:off x="1700484" y="2876880"/>
          <a:ext cx="6766560" cy="1939849"/>
        </p:xfrm>
        <a:graphic>
          <a:graphicData uri="http://schemas.openxmlformats.org/presentationml/2006/ole">
            <mc:AlternateContent xmlns:mc="http://schemas.openxmlformats.org/markup-compatibility/2006">
              <mc:Choice xmlns:v="urn:schemas-microsoft-com:vml" Requires="v">
                <p:oleObj spid="_x0000_s156679" name="Document" r:id="rId5" imgW="5626100" imgH="1612900" progId="Word.Document.12">
                  <p:link updateAutomatic="1"/>
                </p:oleObj>
              </mc:Choice>
              <mc:Fallback>
                <p:oleObj name="Document" r:id="rId5" imgW="5626100" imgH="1612900" progId="Word.Document.12">
                  <p:link updateAutomatic="1"/>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00484" y="2876880"/>
                        <a:ext cx="6766560" cy="19398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3079" name="Object 7"/>
          <p:cNvGraphicFramePr>
            <a:graphicFrameLocks noChangeAspect="1"/>
          </p:cNvGraphicFramePr>
          <p:nvPr/>
        </p:nvGraphicFramePr>
        <p:xfrm>
          <a:off x="1700484" y="4994598"/>
          <a:ext cx="6766560" cy="1726008"/>
        </p:xfrm>
        <a:graphic>
          <a:graphicData uri="http://schemas.openxmlformats.org/presentationml/2006/ole">
            <mc:AlternateContent xmlns:mc="http://schemas.openxmlformats.org/markup-compatibility/2006">
              <mc:Choice xmlns:v="urn:schemas-microsoft-com:vml" Requires="v">
                <p:oleObj spid="_x0000_s156680" name="Document" r:id="rId7" imgW="5626100" imgH="1435100" progId="Word.Document.12">
                  <p:link updateAutomatic="1"/>
                </p:oleObj>
              </mc:Choice>
              <mc:Fallback>
                <p:oleObj name="Document" r:id="rId7" imgW="5626100" imgH="1435100" progId="Word.Document.12">
                  <p:link updateAutomatic="1"/>
                  <p:pic>
                    <p:nvPicPr>
                      <p:cNvPr id="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00484" y="4994598"/>
                        <a:ext cx="6766560" cy="17260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10" name="TextBox 9"/>
          <p:cNvSpPr txBox="1"/>
          <p:nvPr/>
        </p:nvSpPr>
        <p:spPr>
          <a:xfrm>
            <a:off x="568884" y="1430730"/>
            <a:ext cx="940332" cy="400110"/>
          </a:xfrm>
          <a:prstGeom prst="rect">
            <a:avLst/>
          </a:prstGeom>
          <a:noFill/>
        </p:spPr>
        <p:txBody>
          <a:bodyPr wrap="none" rtlCol="0">
            <a:spAutoFit/>
          </a:bodyPr>
          <a:lstStyle/>
          <a:p>
            <a:r>
              <a:rPr lang="en-US" sz="2000" dirty="0" smtClean="0">
                <a:latin typeface="Arial"/>
                <a:cs typeface="Arial"/>
              </a:rPr>
              <a:t>Stereo</a:t>
            </a:r>
            <a:endParaRPr lang="en-US" sz="2000" dirty="0">
              <a:latin typeface="Arial"/>
              <a:cs typeface="Arial"/>
            </a:endParaRPr>
          </a:p>
        </p:txBody>
      </p:sp>
      <p:sp>
        <p:nvSpPr>
          <p:cNvPr id="11" name="TextBox 10"/>
          <p:cNvSpPr txBox="1"/>
          <p:nvPr/>
        </p:nvSpPr>
        <p:spPr>
          <a:xfrm>
            <a:off x="554733" y="3471659"/>
            <a:ext cx="954483" cy="400110"/>
          </a:xfrm>
          <a:prstGeom prst="rect">
            <a:avLst/>
          </a:prstGeom>
          <a:noFill/>
        </p:spPr>
        <p:txBody>
          <a:bodyPr wrap="none" rtlCol="0">
            <a:spAutoFit/>
          </a:bodyPr>
          <a:lstStyle/>
          <a:p>
            <a:r>
              <a:rPr lang="en-US" sz="2000" dirty="0" smtClean="0">
                <a:latin typeface="Arial"/>
                <a:cs typeface="Arial"/>
              </a:rPr>
              <a:t>Motion</a:t>
            </a:r>
            <a:endParaRPr lang="en-US" sz="2000" dirty="0">
              <a:latin typeface="Arial"/>
              <a:cs typeface="Arial"/>
            </a:endParaRPr>
          </a:p>
        </p:txBody>
      </p:sp>
      <p:sp>
        <p:nvSpPr>
          <p:cNvPr id="12" name="TextBox 11"/>
          <p:cNvSpPr txBox="1"/>
          <p:nvPr/>
        </p:nvSpPr>
        <p:spPr>
          <a:xfrm>
            <a:off x="862885" y="5512588"/>
            <a:ext cx="646331" cy="400110"/>
          </a:xfrm>
          <a:prstGeom prst="rect">
            <a:avLst/>
          </a:prstGeom>
          <a:noFill/>
        </p:spPr>
        <p:txBody>
          <a:bodyPr wrap="none" rtlCol="0">
            <a:spAutoFit/>
          </a:bodyPr>
          <a:lstStyle/>
          <a:p>
            <a:r>
              <a:rPr lang="en-US" sz="2000" dirty="0" smtClean="0">
                <a:latin typeface="Arial"/>
                <a:cs typeface="Arial"/>
              </a:rPr>
              <a:t>Blur</a:t>
            </a:r>
            <a:endParaRPr lang="en-US" sz="2000" dirty="0">
              <a:latin typeface="Arial"/>
              <a:cs typeface="Arial"/>
            </a:endParaRPr>
          </a:p>
        </p:txBody>
      </p:sp>
      <p:sp>
        <p:nvSpPr>
          <p:cNvPr id="8" name="TextBox 7"/>
          <p:cNvSpPr txBox="1"/>
          <p:nvPr/>
        </p:nvSpPr>
        <p:spPr>
          <a:xfrm>
            <a:off x="141625" y="11396"/>
            <a:ext cx="3357935" cy="523220"/>
          </a:xfrm>
          <a:prstGeom prst="rect">
            <a:avLst/>
          </a:prstGeom>
          <a:noFill/>
          <a:effectLst>
            <a:outerShdw blurRad="50800" dist="38100" dir="2700000">
              <a:srgbClr val="000000">
                <a:alpha val="43000"/>
              </a:srgbClr>
            </a:outerShdw>
          </a:effectLst>
        </p:spPr>
        <p:txBody>
          <a:bodyPr wrap="none" rtlCol="0">
            <a:spAutoFit/>
          </a:bodyPr>
          <a:lstStyle/>
          <a:p>
            <a:r>
              <a:rPr lang="en-US" sz="2800" dirty="0" smtClean="0">
                <a:latin typeface="Arial"/>
                <a:cs typeface="Arial"/>
              </a:rPr>
              <a:t>Stimulus Conditions</a:t>
            </a:r>
          </a:p>
        </p:txBody>
      </p:sp>
      <p:cxnSp>
        <p:nvCxnSpPr>
          <p:cNvPr id="9" name="Straight Connector 8"/>
          <p:cNvCxnSpPr/>
          <p:nvPr/>
        </p:nvCxnSpPr>
        <p:spPr>
          <a:xfrm>
            <a:off x="-1" y="540793"/>
            <a:ext cx="3657600" cy="1588"/>
          </a:xfrm>
          <a:prstGeom prst="line">
            <a:avLst/>
          </a:prstGeom>
          <a:ln w="15875" cap="flat" cmpd="sng" algn="ctr">
            <a:solidFill>
              <a:srgbClr val="000000"/>
            </a:solidFill>
            <a:prstDash val="solid"/>
            <a:round/>
            <a:headEnd type="none" w="med" len="med"/>
            <a:tailEnd type="none" w="med" len="med"/>
          </a:ln>
          <a:effectLst>
            <a:outerShdw blurRad="50800" dist="38100" dir="270000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554733" y="4816729"/>
            <a:ext cx="8589267" cy="1903877"/>
          </a:xfrm>
          <a:prstGeom prst="rect">
            <a:avLst/>
          </a:prstGeom>
          <a:solidFill>
            <a:schemeClr val="bg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551951" y="708363"/>
            <a:ext cx="8589267" cy="1903877"/>
          </a:xfrm>
          <a:prstGeom prst="rect">
            <a:avLst/>
          </a:prstGeom>
          <a:solidFill>
            <a:schemeClr val="bg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5304" y="22442"/>
            <a:ext cx="6431092" cy="523220"/>
          </a:xfrm>
          <a:prstGeom prst="rect">
            <a:avLst/>
          </a:prstGeom>
          <a:noFill/>
          <a:effectLst>
            <a:outerShdw blurRad="50800" dist="38100" dir="2700000">
              <a:srgbClr val="000000">
                <a:alpha val="43000"/>
              </a:srgbClr>
            </a:outerShdw>
          </a:effectLst>
        </p:spPr>
        <p:txBody>
          <a:bodyPr wrap="none" rtlCol="0">
            <a:spAutoFit/>
          </a:bodyPr>
          <a:lstStyle/>
          <a:p>
            <a:r>
              <a:rPr lang="en-US" sz="2800" dirty="0" smtClean="0">
                <a:latin typeface="Arial"/>
                <a:cs typeface="Arial"/>
              </a:rPr>
              <a:t>Experimental Stimulus: Motion Parallax</a:t>
            </a:r>
            <a:endParaRPr lang="en-US" sz="2800" dirty="0">
              <a:latin typeface="Arial"/>
              <a:cs typeface="Arial"/>
            </a:endParaRPr>
          </a:p>
        </p:txBody>
      </p:sp>
      <p:cxnSp>
        <p:nvCxnSpPr>
          <p:cNvPr id="6" name="Straight Connector 5"/>
          <p:cNvCxnSpPr/>
          <p:nvPr/>
        </p:nvCxnSpPr>
        <p:spPr>
          <a:xfrm>
            <a:off x="0" y="561104"/>
            <a:ext cx="6516396" cy="1588"/>
          </a:xfrm>
          <a:prstGeom prst="line">
            <a:avLst/>
          </a:prstGeom>
          <a:ln w="19050" cap="flat" cmpd="sng" algn="ctr">
            <a:solidFill>
              <a:schemeClr val="tx1"/>
            </a:solidFill>
            <a:prstDash val="solid"/>
            <a:round/>
            <a:headEnd type="none" w="med" len="med"/>
            <a:tailEnd type="none" w="med" len="med"/>
          </a:ln>
          <a:effectLst>
            <a:outerShdw blurRad="50800" dist="38100" dir="270000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4062936" y="805928"/>
            <a:ext cx="1121296" cy="369332"/>
          </a:xfrm>
          <a:prstGeom prst="rect">
            <a:avLst/>
          </a:prstGeom>
          <a:noFill/>
        </p:spPr>
        <p:txBody>
          <a:bodyPr wrap="none" rtlCol="0">
            <a:spAutoFit/>
          </a:bodyPr>
          <a:lstStyle/>
          <a:p>
            <a:r>
              <a:rPr lang="en-US" dirty="0" smtClean="0">
                <a:latin typeface="Arial"/>
                <a:cs typeface="Arial"/>
              </a:rPr>
              <a:t>reflection</a:t>
            </a:r>
            <a:endParaRPr lang="en-US" dirty="0">
              <a:latin typeface="Arial"/>
              <a:cs typeface="Arial"/>
            </a:endParaRPr>
          </a:p>
        </p:txBody>
      </p:sp>
      <p:pic>
        <p:nvPicPr>
          <p:cNvPr id="7" name="animation_r0.mp4">
            <a:hlinkClick r:id="" action="ppaction://media"/>
          </p:cNvPr>
          <p:cNvPicPr/>
          <p:nvPr>
            <a:videoFile r:link="rId2"/>
            <p:extLst>
              <p:ext uri="{DAA4B4D4-6D71-4841-9C94-3DE7FCFB9230}">
                <p14:media xmlns:p14="http://schemas.microsoft.com/office/powerpoint/2010/main" r:link="rId1"/>
              </p:ext>
            </p:extLst>
          </p:nvPr>
        </p:nvPicPr>
        <p:blipFill>
          <a:blip r:embed="rId5"/>
          <a:stretch>
            <a:fillRect/>
          </a:stretch>
        </p:blipFill>
        <p:spPr>
          <a:xfrm>
            <a:off x="0" y="1210723"/>
            <a:ext cx="9144000" cy="548640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7071" y="1363139"/>
            <a:ext cx="5046133" cy="2606675"/>
          </a:xfrm>
        </p:spPr>
        <p:txBody>
          <a:bodyPr>
            <a:normAutofit/>
          </a:bodyPr>
          <a:lstStyle/>
          <a:p>
            <a:pPr marL="169863" indent="-169863">
              <a:buNone/>
            </a:pPr>
            <a:r>
              <a:rPr lang="en-US" sz="2200" dirty="0" smtClean="0">
                <a:latin typeface="Arial"/>
                <a:cs typeface="Arial"/>
              </a:rPr>
              <a:t>Image statistics</a:t>
            </a:r>
          </a:p>
          <a:p>
            <a:pPr marL="693738" lvl="1" indent="-236538">
              <a:buFont typeface="Arial"/>
              <a:buChar char="•"/>
            </a:pPr>
            <a:r>
              <a:rPr lang="en-US" sz="2000" dirty="0" smtClean="0">
                <a:latin typeface="Arial"/>
                <a:cs typeface="Arial"/>
              </a:rPr>
              <a:t>highlights are bright &amp; </a:t>
            </a:r>
            <a:r>
              <a:rPr lang="en-US" sz="2000" dirty="0" err="1" smtClean="0">
                <a:latin typeface="Arial"/>
                <a:cs typeface="Arial"/>
              </a:rPr>
              <a:t>desaturated</a:t>
            </a:r>
            <a:endParaRPr lang="en-US" sz="2000" dirty="0" smtClean="0">
              <a:latin typeface="Arial"/>
              <a:cs typeface="Arial"/>
            </a:endParaRPr>
          </a:p>
          <a:p>
            <a:pPr marL="693738" lvl="1" indent="-236538">
              <a:buFont typeface="Arial"/>
              <a:buChar char="•"/>
            </a:pPr>
            <a:r>
              <a:rPr lang="en-US" sz="2000" dirty="0" smtClean="0">
                <a:latin typeface="Arial"/>
                <a:cs typeface="Arial"/>
              </a:rPr>
              <a:t>skew of luminance histogram (</a:t>
            </a:r>
            <a:r>
              <a:rPr lang="en-US" sz="2000" dirty="0" err="1" smtClean="0">
                <a:latin typeface="Arial"/>
                <a:cs typeface="Arial"/>
              </a:rPr>
              <a:t>Motoyoshi</a:t>
            </a:r>
            <a:r>
              <a:rPr lang="en-US" sz="2000" dirty="0" smtClean="0">
                <a:latin typeface="Arial"/>
                <a:cs typeface="Arial"/>
              </a:rPr>
              <a:t> et al., 2007)</a:t>
            </a:r>
          </a:p>
          <a:p>
            <a:pPr marL="693738" lvl="1" indent="-236538">
              <a:buFont typeface="Arial"/>
              <a:buChar char="•"/>
            </a:pPr>
            <a:r>
              <a:rPr lang="en-US" sz="2000" dirty="0" smtClean="0">
                <a:latin typeface="Arial"/>
                <a:cs typeface="Arial"/>
              </a:rPr>
              <a:t>curvature flow (Fleming, 2014)</a:t>
            </a:r>
          </a:p>
          <a:p>
            <a:pPr lvl="1">
              <a:buNone/>
            </a:pPr>
            <a:endParaRPr lang="en-US" sz="2200" dirty="0" smtClean="0">
              <a:latin typeface="Arial"/>
              <a:cs typeface="Arial"/>
            </a:endParaRPr>
          </a:p>
        </p:txBody>
      </p:sp>
      <p:sp>
        <p:nvSpPr>
          <p:cNvPr id="9" name="TextBox 8"/>
          <p:cNvSpPr txBox="1"/>
          <p:nvPr/>
        </p:nvSpPr>
        <p:spPr>
          <a:xfrm>
            <a:off x="141625" y="11396"/>
            <a:ext cx="4615040" cy="523220"/>
          </a:xfrm>
          <a:prstGeom prst="rect">
            <a:avLst/>
          </a:prstGeom>
          <a:noFill/>
          <a:effectLst>
            <a:outerShdw blurRad="50800" dist="38100" dir="2700000">
              <a:srgbClr val="000000">
                <a:alpha val="43000"/>
              </a:srgbClr>
            </a:outerShdw>
          </a:effectLst>
        </p:spPr>
        <p:txBody>
          <a:bodyPr wrap="none" rtlCol="0">
            <a:spAutoFit/>
          </a:bodyPr>
          <a:lstStyle/>
          <a:p>
            <a:r>
              <a:rPr lang="en-US" sz="2800" dirty="0" smtClean="0">
                <a:latin typeface="Arial"/>
                <a:cs typeface="Arial"/>
              </a:rPr>
              <a:t>Inferring Material Properties</a:t>
            </a:r>
          </a:p>
        </p:txBody>
      </p:sp>
      <p:cxnSp>
        <p:nvCxnSpPr>
          <p:cNvPr id="10" name="Straight Connector 9"/>
          <p:cNvCxnSpPr/>
          <p:nvPr/>
        </p:nvCxnSpPr>
        <p:spPr>
          <a:xfrm>
            <a:off x="0" y="540793"/>
            <a:ext cx="4756665" cy="1588"/>
          </a:xfrm>
          <a:prstGeom prst="line">
            <a:avLst/>
          </a:prstGeom>
          <a:ln w="19050" cap="flat" cmpd="sng" algn="ctr">
            <a:solidFill>
              <a:srgbClr val="000000"/>
            </a:solidFill>
            <a:prstDash val="solid"/>
            <a:round/>
            <a:headEnd type="none" w="med" len="med"/>
            <a:tailEnd type="none" w="med" len="med"/>
          </a:ln>
          <a:effectLst>
            <a:outerShdw blurRad="50800" dist="38100" dir="2700000">
              <a:srgbClr val="000000">
                <a:alpha val="43000"/>
              </a:srgbClr>
            </a:outerShdw>
          </a:effectLst>
        </p:spPr>
        <p:style>
          <a:lnRef idx="2">
            <a:schemeClr val="accent1"/>
          </a:lnRef>
          <a:fillRef idx="0">
            <a:schemeClr val="accent1"/>
          </a:fillRef>
          <a:effectRef idx="1">
            <a:schemeClr val="accent1"/>
          </a:effectRef>
          <a:fontRef idx="minor">
            <a:schemeClr val="tx1"/>
          </a:fontRef>
        </p:style>
      </p:cxnSp>
      <p:pic>
        <p:nvPicPr>
          <p:cNvPr id="7" name="Picture 6" descr="blob.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35604" y="1599159"/>
            <a:ext cx="3462867" cy="3462866"/>
          </a:xfrm>
          <a:prstGeom prst="rect">
            <a:avLst/>
          </a:prstGeom>
          <a:ln>
            <a:solidFill>
              <a:srgbClr val="000000"/>
            </a:solidFill>
          </a:ln>
        </p:spPr>
      </p:pic>
    </p:spTree>
    <p:extLst>
      <p:ext uri="{BB962C8B-B14F-4D97-AF65-F5344CB8AC3E}">
        <p14:creationId xmlns:p14="http://schemas.microsoft.com/office/powerpoint/2010/main" val="1101562511"/>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5304" y="22442"/>
            <a:ext cx="6431092" cy="523220"/>
          </a:xfrm>
          <a:prstGeom prst="rect">
            <a:avLst/>
          </a:prstGeom>
          <a:noFill/>
          <a:effectLst>
            <a:outerShdw blurRad="50800" dist="38100" dir="2700000">
              <a:srgbClr val="000000">
                <a:alpha val="43000"/>
              </a:srgbClr>
            </a:outerShdw>
          </a:effectLst>
        </p:spPr>
        <p:txBody>
          <a:bodyPr wrap="none" rtlCol="0">
            <a:spAutoFit/>
          </a:bodyPr>
          <a:lstStyle/>
          <a:p>
            <a:r>
              <a:rPr lang="en-US" sz="2800" dirty="0" smtClean="0">
                <a:latin typeface="Arial"/>
                <a:cs typeface="Arial"/>
              </a:rPr>
              <a:t>Experimental Stimulus: Motion Parallax</a:t>
            </a:r>
            <a:endParaRPr lang="en-US" sz="2800" dirty="0">
              <a:latin typeface="Arial"/>
              <a:cs typeface="Arial"/>
            </a:endParaRPr>
          </a:p>
        </p:txBody>
      </p:sp>
      <p:cxnSp>
        <p:nvCxnSpPr>
          <p:cNvPr id="6" name="Straight Connector 5"/>
          <p:cNvCxnSpPr/>
          <p:nvPr/>
        </p:nvCxnSpPr>
        <p:spPr>
          <a:xfrm>
            <a:off x="0" y="561104"/>
            <a:ext cx="6516396" cy="1588"/>
          </a:xfrm>
          <a:prstGeom prst="line">
            <a:avLst/>
          </a:prstGeom>
          <a:ln w="19050" cap="flat" cmpd="sng" algn="ctr">
            <a:solidFill>
              <a:schemeClr val="tx1"/>
            </a:solidFill>
            <a:prstDash val="solid"/>
            <a:round/>
            <a:headEnd type="none" w="med" len="med"/>
            <a:tailEnd type="none" w="med" len="med"/>
          </a:ln>
          <a:effectLst>
            <a:outerShdw blurRad="50800" dist="38100" dir="270000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4147601" y="805928"/>
            <a:ext cx="685216" cy="369332"/>
          </a:xfrm>
          <a:prstGeom prst="rect">
            <a:avLst/>
          </a:prstGeom>
          <a:noFill/>
        </p:spPr>
        <p:txBody>
          <a:bodyPr wrap="none" rtlCol="0">
            <a:spAutoFit/>
          </a:bodyPr>
          <a:lstStyle/>
          <a:p>
            <a:r>
              <a:rPr lang="en-US" dirty="0" smtClean="0">
                <a:latin typeface="Arial"/>
                <a:cs typeface="Arial"/>
              </a:rPr>
              <a:t>paint</a:t>
            </a:r>
            <a:endParaRPr lang="en-US" dirty="0">
              <a:latin typeface="Arial"/>
              <a:cs typeface="Arial"/>
            </a:endParaRPr>
          </a:p>
        </p:txBody>
      </p:sp>
      <p:pic>
        <p:nvPicPr>
          <p:cNvPr id="7" name="paint_animation_r0.mp4">
            <a:hlinkClick r:id="" action="ppaction://media"/>
          </p:cNvPr>
          <p:cNvPicPr/>
          <p:nvPr>
            <a:videoFile r:link="rId2"/>
            <p:extLst>
              <p:ext uri="{DAA4B4D4-6D71-4841-9C94-3DE7FCFB9230}">
                <p14:media xmlns:p14="http://schemas.microsoft.com/office/powerpoint/2010/main" r:link="rId1"/>
              </p:ext>
            </p:extLst>
          </p:nvPr>
        </p:nvPicPr>
        <p:blipFill>
          <a:blip r:embed="rId5"/>
          <a:stretch>
            <a:fillRect/>
          </a:stretch>
        </p:blipFill>
        <p:spPr>
          <a:xfrm>
            <a:off x="0" y="1210723"/>
            <a:ext cx="9144000" cy="548640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7" name="Object 5"/>
          <p:cNvGraphicFramePr>
            <a:graphicFrameLocks noChangeAspect="1"/>
          </p:cNvGraphicFramePr>
          <p:nvPr/>
        </p:nvGraphicFramePr>
        <p:xfrm>
          <a:off x="1700484" y="759162"/>
          <a:ext cx="6766560" cy="1939849"/>
        </p:xfrm>
        <a:graphic>
          <a:graphicData uri="http://schemas.openxmlformats.org/presentationml/2006/ole">
            <mc:AlternateContent xmlns:mc="http://schemas.openxmlformats.org/markup-compatibility/2006">
              <mc:Choice xmlns:v="urn:schemas-microsoft-com:vml" Requires="v">
                <p:oleObj spid="_x0000_s157702" name="Document" r:id="rId3" imgW="5626100" imgH="1612900" progId="Word.Document.12">
                  <p:link updateAutomatic="1"/>
                </p:oleObj>
              </mc:Choice>
              <mc:Fallback>
                <p:oleObj name="Document" r:id="rId3" imgW="5626100" imgH="1612900" progId="Word.Document.12">
                  <p:link updateAutomatic="1"/>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0484" y="759162"/>
                        <a:ext cx="6766560" cy="19398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3078" name="Object 6"/>
          <p:cNvGraphicFramePr>
            <a:graphicFrameLocks noChangeAspect="1"/>
          </p:cNvGraphicFramePr>
          <p:nvPr/>
        </p:nvGraphicFramePr>
        <p:xfrm>
          <a:off x="1700484" y="2876880"/>
          <a:ext cx="6766560" cy="1939849"/>
        </p:xfrm>
        <a:graphic>
          <a:graphicData uri="http://schemas.openxmlformats.org/presentationml/2006/ole">
            <mc:AlternateContent xmlns:mc="http://schemas.openxmlformats.org/markup-compatibility/2006">
              <mc:Choice xmlns:v="urn:schemas-microsoft-com:vml" Requires="v">
                <p:oleObj spid="_x0000_s157703" name="Document" r:id="rId5" imgW="5626100" imgH="1612900" progId="Word.Document.12">
                  <p:link updateAutomatic="1"/>
                </p:oleObj>
              </mc:Choice>
              <mc:Fallback>
                <p:oleObj name="Document" r:id="rId5" imgW="5626100" imgH="1612900" progId="Word.Document.12">
                  <p:link updateAutomatic="1"/>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00484" y="2876880"/>
                        <a:ext cx="6766560" cy="19398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3079" name="Object 7"/>
          <p:cNvGraphicFramePr>
            <a:graphicFrameLocks noChangeAspect="1"/>
          </p:cNvGraphicFramePr>
          <p:nvPr/>
        </p:nvGraphicFramePr>
        <p:xfrm>
          <a:off x="1700484" y="4994598"/>
          <a:ext cx="6766560" cy="1726008"/>
        </p:xfrm>
        <a:graphic>
          <a:graphicData uri="http://schemas.openxmlformats.org/presentationml/2006/ole">
            <mc:AlternateContent xmlns:mc="http://schemas.openxmlformats.org/markup-compatibility/2006">
              <mc:Choice xmlns:v="urn:schemas-microsoft-com:vml" Requires="v">
                <p:oleObj spid="_x0000_s157704" name="Document" r:id="rId7" imgW="5626100" imgH="1435100" progId="Word.Document.12">
                  <p:link updateAutomatic="1"/>
                </p:oleObj>
              </mc:Choice>
              <mc:Fallback>
                <p:oleObj name="Document" r:id="rId7" imgW="5626100" imgH="1435100" progId="Word.Document.12">
                  <p:link updateAutomatic="1"/>
                  <p:pic>
                    <p:nvPicPr>
                      <p:cNvPr id="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00484" y="4994598"/>
                        <a:ext cx="6766560" cy="17260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10" name="TextBox 9"/>
          <p:cNvSpPr txBox="1"/>
          <p:nvPr/>
        </p:nvSpPr>
        <p:spPr>
          <a:xfrm>
            <a:off x="568884" y="1430730"/>
            <a:ext cx="940332" cy="400110"/>
          </a:xfrm>
          <a:prstGeom prst="rect">
            <a:avLst/>
          </a:prstGeom>
          <a:noFill/>
        </p:spPr>
        <p:txBody>
          <a:bodyPr wrap="none" rtlCol="0">
            <a:spAutoFit/>
          </a:bodyPr>
          <a:lstStyle/>
          <a:p>
            <a:r>
              <a:rPr lang="en-US" sz="2000" dirty="0" smtClean="0">
                <a:latin typeface="Arial"/>
                <a:cs typeface="Arial"/>
              </a:rPr>
              <a:t>Stereo</a:t>
            </a:r>
            <a:endParaRPr lang="en-US" sz="2000" dirty="0">
              <a:latin typeface="Arial"/>
              <a:cs typeface="Arial"/>
            </a:endParaRPr>
          </a:p>
        </p:txBody>
      </p:sp>
      <p:sp>
        <p:nvSpPr>
          <p:cNvPr id="11" name="TextBox 10"/>
          <p:cNvSpPr txBox="1"/>
          <p:nvPr/>
        </p:nvSpPr>
        <p:spPr>
          <a:xfrm>
            <a:off x="554733" y="3471659"/>
            <a:ext cx="954483" cy="400110"/>
          </a:xfrm>
          <a:prstGeom prst="rect">
            <a:avLst/>
          </a:prstGeom>
          <a:noFill/>
        </p:spPr>
        <p:txBody>
          <a:bodyPr wrap="none" rtlCol="0">
            <a:spAutoFit/>
          </a:bodyPr>
          <a:lstStyle/>
          <a:p>
            <a:r>
              <a:rPr lang="en-US" sz="2000" dirty="0" smtClean="0">
                <a:latin typeface="Arial"/>
                <a:cs typeface="Arial"/>
              </a:rPr>
              <a:t>Motion</a:t>
            </a:r>
            <a:endParaRPr lang="en-US" sz="2000" dirty="0">
              <a:latin typeface="Arial"/>
              <a:cs typeface="Arial"/>
            </a:endParaRPr>
          </a:p>
        </p:txBody>
      </p:sp>
      <p:sp>
        <p:nvSpPr>
          <p:cNvPr id="12" name="TextBox 11"/>
          <p:cNvSpPr txBox="1"/>
          <p:nvPr/>
        </p:nvSpPr>
        <p:spPr>
          <a:xfrm>
            <a:off x="862885" y="5512588"/>
            <a:ext cx="646331" cy="400110"/>
          </a:xfrm>
          <a:prstGeom prst="rect">
            <a:avLst/>
          </a:prstGeom>
          <a:noFill/>
        </p:spPr>
        <p:txBody>
          <a:bodyPr wrap="none" rtlCol="0">
            <a:spAutoFit/>
          </a:bodyPr>
          <a:lstStyle/>
          <a:p>
            <a:r>
              <a:rPr lang="en-US" sz="2000" dirty="0" smtClean="0">
                <a:latin typeface="Arial"/>
                <a:cs typeface="Arial"/>
              </a:rPr>
              <a:t>Blur</a:t>
            </a:r>
            <a:endParaRPr lang="en-US" sz="2000" dirty="0">
              <a:latin typeface="Arial"/>
              <a:cs typeface="Arial"/>
            </a:endParaRPr>
          </a:p>
        </p:txBody>
      </p:sp>
      <p:sp>
        <p:nvSpPr>
          <p:cNvPr id="8" name="TextBox 7"/>
          <p:cNvSpPr txBox="1"/>
          <p:nvPr/>
        </p:nvSpPr>
        <p:spPr>
          <a:xfrm>
            <a:off x="141625" y="11396"/>
            <a:ext cx="3357935" cy="523220"/>
          </a:xfrm>
          <a:prstGeom prst="rect">
            <a:avLst/>
          </a:prstGeom>
          <a:noFill/>
          <a:effectLst>
            <a:outerShdw blurRad="50800" dist="38100" dir="2700000">
              <a:srgbClr val="000000">
                <a:alpha val="43000"/>
              </a:srgbClr>
            </a:outerShdw>
          </a:effectLst>
        </p:spPr>
        <p:txBody>
          <a:bodyPr wrap="none" rtlCol="0">
            <a:spAutoFit/>
          </a:bodyPr>
          <a:lstStyle/>
          <a:p>
            <a:r>
              <a:rPr lang="en-US" sz="2800" dirty="0" smtClean="0">
                <a:latin typeface="Arial"/>
                <a:cs typeface="Arial"/>
              </a:rPr>
              <a:t>Stimulus Conditions</a:t>
            </a:r>
          </a:p>
        </p:txBody>
      </p:sp>
      <p:cxnSp>
        <p:nvCxnSpPr>
          <p:cNvPr id="9" name="Straight Connector 8"/>
          <p:cNvCxnSpPr/>
          <p:nvPr/>
        </p:nvCxnSpPr>
        <p:spPr>
          <a:xfrm>
            <a:off x="-1" y="540793"/>
            <a:ext cx="3657600" cy="1588"/>
          </a:xfrm>
          <a:prstGeom prst="line">
            <a:avLst/>
          </a:prstGeom>
          <a:ln w="15875" cap="flat" cmpd="sng" algn="ctr">
            <a:solidFill>
              <a:srgbClr val="000000"/>
            </a:solidFill>
            <a:prstDash val="solid"/>
            <a:round/>
            <a:headEnd type="none" w="med" len="med"/>
            <a:tailEnd type="none" w="med" len="med"/>
          </a:ln>
          <a:effectLst>
            <a:outerShdw blurRad="50800" dist="38100" dir="270000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551951" y="725296"/>
            <a:ext cx="8589267" cy="4021595"/>
          </a:xfrm>
          <a:prstGeom prst="rect">
            <a:avLst/>
          </a:prstGeom>
          <a:solidFill>
            <a:schemeClr val="bg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5304" y="22442"/>
            <a:ext cx="5632647" cy="523220"/>
          </a:xfrm>
          <a:prstGeom prst="rect">
            <a:avLst/>
          </a:prstGeom>
          <a:noFill/>
          <a:effectLst>
            <a:outerShdw blurRad="50800" dist="38100" dir="2700000">
              <a:srgbClr val="000000">
                <a:alpha val="43000"/>
              </a:srgbClr>
            </a:outerShdw>
          </a:effectLst>
        </p:spPr>
        <p:txBody>
          <a:bodyPr wrap="none" rtlCol="0">
            <a:spAutoFit/>
          </a:bodyPr>
          <a:lstStyle/>
          <a:p>
            <a:r>
              <a:rPr lang="en-US" sz="2800" dirty="0" smtClean="0">
                <a:latin typeface="Arial"/>
                <a:cs typeface="Arial"/>
              </a:rPr>
              <a:t>Experimental Stimulus: Volumetric</a:t>
            </a:r>
            <a:endParaRPr lang="en-US" sz="2800" dirty="0">
              <a:latin typeface="Arial"/>
              <a:cs typeface="Arial"/>
            </a:endParaRPr>
          </a:p>
        </p:txBody>
      </p:sp>
      <p:pic>
        <p:nvPicPr>
          <p:cNvPr id="8" name="Picture 7" descr="focus_on_surface_r0.png"/>
          <p:cNvPicPr>
            <a:picLocks noChangeAspect="1"/>
          </p:cNvPicPr>
          <p:nvPr/>
        </p:nvPicPr>
        <p:blipFill>
          <a:blip r:embed="rId2"/>
          <a:stretch>
            <a:fillRect/>
          </a:stretch>
        </p:blipFill>
        <p:spPr>
          <a:xfrm>
            <a:off x="0" y="1092192"/>
            <a:ext cx="9144000" cy="5486400"/>
          </a:xfrm>
          <a:prstGeom prst="rect">
            <a:avLst/>
          </a:prstGeom>
        </p:spPr>
      </p:pic>
      <p:cxnSp>
        <p:nvCxnSpPr>
          <p:cNvPr id="10" name="Straight Connector 9"/>
          <p:cNvCxnSpPr/>
          <p:nvPr/>
        </p:nvCxnSpPr>
        <p:spPr>
          <a:xfrm>
            <a:off x="0" y="561104"/>
            <a:ext cx="5717951" cy="1588"/>
          </a:xfrm>
          <a:prstGeom prst="line">
            <a:avLst/>
          </a:prstGeom>
          <a:ln w="19050" cap="flat" cmpd="sng" algn="ctr">
            <a:solidFill>
              <a:schemeClr val="tx1"/>
            </a:solidFill>
            <a:prstDash val="solid"/>
            <a:round/>
            <a:headEnd type="none" w="med" len="med"/>
            <a:tailEnd type="none" w="med" len="med"/>
          </a:ln>
          <a:effectLst>
            <a:outerShdw blurRad="50800" dist="38100" dir="270000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3115736" y="688994"/>
            <a:ext cx="2968969" cy="369332"/>
          </a:xfrm>
          <a:prstGeom prst="rect">
            <a:avLst/>
          </a:prstGeom>
          <a:noFill/>
        </p:spPr>
        <p:txBody>
          <a:bodyPr wrap="none" rtlCol="0">
            <a:spAutoFit/>
          </a:bodyPr>
          <a:lstStyle/>
          <a:p>
            <a:r>
              <a:rPr lang="en-US" dirty="0">
                <a:latin typeface="Arial"/>
                <a:cs typeface="Arial"/>
              </a:rPr>
              <a:t>c</a:t>
            </a:r>
            <a:r>
              <a:rPr lang="en-US" dirty="0" smtClean="0">
                <a:latin typeface="Arial"/>
                <a:cs typeface="Arial"/>
              </a:rPr>
              <a:t>amera focused on surface</a:t>
            </a:r>
            <a:endParaRPr lang="en-US" dirty="0">
              <a:latin typeface="Arial"/>
              <a:cs typeface="Arial"/>
            </a:endParaRPr>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ocus_on_reflection_r0.png"/>
          <p:cNvPicPr>
            <a:picLocks noChangeAspect="1"/>
          </p:cNvPicPr>
          <p:nvPr/>
        </p:nvPicPr>
        <p:blipFill>
          <a:blip r:embed="rId2"/>
          <a:stretch>
            <a:fillRect/>
          </a:stretch>
        </p:blipFill>
        <p:spPr>
          <a:xfrm>
            <a:off x="0" y="1092192"/>
            <a:ext cx="9144000" cy="5486400"/>
          </a:xfrm>
          <a:prstGeom prst="rect">
            <a:avLst/>
          </a:prstGeom>
        </p:spPr>
      </p:pic>
      <p:sp>
        <p:nvSpPr>
          <p:cNvPr id="5" name="TextBox 4"/>
          <p:cNvSpPr txBox="1"/>
          <p:nvPr/>
        </p:nvSpPr>
        <p:spPr>
          <a:xfrm>
            <a:off x="85304" y="22442"/>
            <a:ext cx="5632647" cy="523220"/>
          </a:xfrm>
          <a:prstGeom prst="rect">
            <a:avLst/>
          </a:prstGeom>
          <a:noFill/>
          <a:effectLst>
            <a:outerShdw blurRad="50800" dist="38100" dir="2700000">
              <a:srgbClr val="000000">
                <a:alpha val="43000"/>
              </a:srgbClr>
            </a:outerShdw>
          </a:effectLst>
        </p:spPr>
        <p:txBody>
          <a:bodyPr wrap="none" rtlCol="0">
            <a:spAutoFit/>
          </a:bodyPr>
          <a:lstStyle/>
          <a:p>
            <a:r>
              <a:rPr lang="en-US" sz="2800" dirty="0" smtClean="0">
                <a:latin typeface="Arial"/>
                <a:cs typeface="Arial"/>
              </a:rPr>
              <a:t>Experimental Stimulus: Volumetric</a:t>
            </a:r>
            <a:endParaRPr lang="en-US" sz="2800" dirty="0">
              <a:latin typeface="Arial"/>
              <a:cs typeface="Arial"/>
            </a:endParaRPr>
          </a:p>
        </p:txBody>
      </p:sp>
      <p:cxnSp>
        <p:nvCxnSpPr>
          <p:cNvPr id="6" name="Straight Connector 5"/>
          <p:cNvCxnSpPr/>
          <p:nvPr/>
        </p:nvCxnSpPr>
        <p:spPr>
          <a:xfrm>
            <a:off x="0" y="561104"/>
            <a:ext cx="5717951" cy="1588"/>
          </a:xfrm>
          <a:prstGeom prst="line">
            <a:avLst/>
          </a:prstGeom>
          <a:ln w="19050" cap="flat" cmpd="sng" algn="ctr">
            <a:solidFill>
              <a:schemeClr val="tx1"/>
            </a:solidFill>
            <a:prstDash val="solid"/>
            <a:round/>
            <a:headEnd type="none" w="med" len="med"/>
            <a:tailEnd type="none" w="med" len="med"/>
          </a:ln>
          <a:effectLst>
            <a:outerShdw blurRad="50800" dist="38100" dir="270000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3031071" y="688994"/>
            <a:ext cx="3148631" cy="369332"/>
          </a:xfrm>
          <a:prstGeom prst="rect">
            <a:avLst/>
          </a:prstGeom>
          <a:noFill/>
        </p:spPr>
        <p:txBody>
          <a:bodyPr wrap="none" rtlCol="0">
            <a:spAutoFit/>
          </a:bodyPr>
          <a:lstStyle/>
          <a:p>
            <a:r>
              <a:rPr lang="en-US" dirty="0">
                <a:latin typeface="Arial"/>
                <a:cs typeface="Arial"/>
              </a:rPr>
              <a:t>c</a:t>
            </a:r>
            <a:r>
              <a:rPr lang="en-US" dirty="0" smtClean="0">
                <a:latin typeface="Arial"/>
                <a:cs typeface="Arial"/>
              </a:rPr>
              <a:t>amera focused on reflection</a:t>
            </a:r>
            <a:endParaRPr lang="en-US" dirty="0">
              <a:latin typeface="Arial"/>
              <a:cs typeface="Arial"/>
            </a:endParaRPr>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5304" y="22442"/>
            <a:ext cx="5632647" cy="523220"/>
          </a:xfrm>
          <a:prstGeom prst="rect">
            <a:avLst/>
          </a:prstGeom>
          <a:noFill/>
          <a:effectLst>
            <a:outerShdw blurRad="50800" dist="38100" dir="2700000">
              <a:srgbClr val="000000">
                <a:alpha val="43000"/>
              </a:srgbClr>
            </a:outerShdw>
          </a:effectLst>
        </p:spPr>
        <p:txBody>
          <a:bodyPr wrap="none" rtlCol="0">
            <a:spAutoFit/>
          </a:bodyPr>
          <a:lstStyle/>
          <a:p>
            <a:r>
              <a:rPr lang="en-US" sz="2800" dirty="0" smtClean="0">
                <a:latin typeface="Arial"/>
                <a:cs typeface="Arial"/>
              </a:rPr>
              <a:t>Experimental Stimulus: Volumetric</a:t>
            </a:r>
            <a:endParaRPr lang="en-US" sz="2800" dirty="0">
              <a:latin typeface="Arial"/>
              <a:cs typeface="Arial"/>
            </a:endParaRPr>
          </a:p>
        </p:txBody>
      </p:sp>
      <p:cxnSp>
        <p:nvCxnSpPr>
          <p:cNvPr id="6" name="Straight Connector 5"/>
          <p:cNvCxnSpPr/>
          <p:nvPr/>
        </p:nvCxnSpPr>
        <p:spPr>
          <a:xfrm>
            <a:off x="0" y="561104"/>
            <a:ext cx="5717951" cy="1588"/>
          </a:xfrm>
          <a:prstGeom prst="line">
            <a:avLst/>
          </a:prstGeom>
          <a:ln w="19050" cap="flat" cmpd="sng" algn="ctr">
            <a:solidFill>
              <a:schemeClr val="tx1"/>
            </a:solidFill>
            <a:prstDash val="solid"/>
            <a:round/>
            <a:headEnd type="none" w="med" len="med"/>
            <a:tailEnd type="none" w="med" len="med"/>
          </a:ln>
          <a:effectLst>
            <a:outerShdw blurRad="50800" dist="38100" dir="270000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3064937" y="688994"/>
            <a:ext cx="2968969" cy="369332"/>
          </a:xfrm>
          <a:prstGeom prst="rect">
            <a:avLst/>
          </a:prstGeom>
          <a:noFill/>
        </p:spPr>
        <p:txBody>
          <a:bodyPr wrap="none" rtlCol="0">
            <a:spAutoFit/>
          </a:bodyPr>
          <a:lstStyle/>
          <a:p>
            <a:r>
              <a:rPr lang="en-US" dirty="0">
                <a:latin typeface="Arial"/>
                <a:cs typeface="Arial"/>
              </a:rPr>
              <a:t>c</a:t>
            </a:r>
            <a:r>
              <a:rPr lang="en-US" dirty="0" smtClean="0">
                <a:latin typeface="Arial"/>
                <a:cs typeface="Arial"/>
              </a:rPr>
              <a:t>amera focused on surface</a:t>
            </a:r>
            <a:endParaRPr lang="en-US" dirty="0">
              <a:latin typeface="Arial"/>
              <a:cs typeface="Arial"/>
            </a:endParaRPr>
          </a:p>
        </p:txBody>
      </p:sp>
      <p:pic>
        <p:nvPicPr>
          <p:cNvPr id="9" name="Picture 8" descr="focus_on_surface_r01.png"/>
          <p:cNvPicPr>
            <a:picLocks noChangeAspect="1"/>
          </p:cNvPicPr>
          <p:nvPr/>
        </p:nvPicPr>
        <p:blipFill>
          <a:blip r:embed="rId2"/>
          <a:stretch>
            <a:fillRect/>
          </a:stretch>
        </p:blipFill>
        <p:spPr>
          <a:xfrm>
            <a:off x="0" y="1092192"/>
            <a:ext cx="9144000" cy="54864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5304" y="22442"/>
            <a:ext cx="5632647" cy="523220"/>
          </a:xfrm>
          <a:prstGeom prst="rect">
            <a:avLst/>
          </a:prstGeom>
          <a:noFill/>
          <a:effectLst>
            <a:outerShdw blurRad="50800" dist="38100" dir="2700000">
              <a:srgbClr val="000000">
                <a:alpha val="43000"/>
              </a:srgbClr>
            </a:outerShdw>
          </a:effectLst>
        </p:spPr>
        <p:txBody>
          <a:bodyPr wrap="none" rtlCol="0">
            <a:spAutoFit/>
          </a:bodyPr>
          <a:lstStyle/>
          <a:p>
            <a:r>
              <a:rPr lang="en-US" sz="2800" dirty="0" smtClean="0">
                <a:latin typeface="Arial"/>
                <a:cs typeface="Arial"/>
              </a:rPr>
              <a:t>Experimental Stimulus: Volumetric</a:t>
            </a:r>
            <a:endParaRPr lang="en-US" sz="2800" dirty="0">
              <a:latin typeface="Arial"/>
              <a:cs typeface="Arial"/>
            </a:endParaRPr>
          </a:p>
        </p:txBody>
      </p:sp>
      <p:cxnSp>
        <p:nvCxnSpPr>
          <p:cNvPr id="6" name="Straight Connector 5"/>
          <p:cNvCxnSpPr/>
          <p:nvPr/>
        </p:nvCxnSpPr>
        <p:spPr>
          <a:xfrm>
            <a:off x="0" y="561104"/>
            <a:ext cx="5717951" cy="1588"/>
          </a:xfrm>
          <a:prstGeom prst="line">
            <a:avLst/>
          </a:prstGeom>
          <a:ln w="19050" cap="flat" cmpd="sng" algn="ctr">
            <a:solidFill>
              <a:schemeClr val="tx1"/>
            </a:solidFill>
            <a:prstDash val="solid"/>
            <a:round/>
            <a:headEnd type="none" w="med" len="med"/>
            <a:tailEnd type="none" w="med" len="med"/>
          </a:ln>
          <a:effectLst>
            <a:outerShdw blurRad="50800" dist="38100" dir="270000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3031071" y="688994"/>
            <a:ext cx="3148631" cy="369332"/>
          </a:xfrm>
          <a:prstGeom prst="rect">
            <a:avLst/>
          </a:prstGeom>
          <a:noFill/>
        </p:spPr>
        <p:txBody>
          <a:bodyPr wrap="none" rtlCol="0">
            <a:spAutoFit/>
          </a:bodyPr>
          <a:lstStyle/>
          <a:p>
            <a:r>
              <a:rPr lang="en-US" dirty="0">
                <a:latin typeface="Arial"/>
                <a:cs typeface="Arial"/>
              </a:rPr>
              <a:t>c</a:t>
            </a:r>
            <a:r>
              <a:rPr lang="en-US" dirty="0" smtClean="0">
                <a:latin typeface="Arial"/>
                <a:cs typeface="Arial"/>
              </a:rPr>
              <a:t>amera focused on reflection</a:t>
            </a:r>
            <a:endParaRPr lang="en-US" dirty="0">
              <a:latin typeface="Arial"/>
              <a:cs typeface="Arial"/>
            </a:endParaRPr>
          </a:p>
        </p:txBody>
      </p:sp>
      <p:pic>
        <p:nvPicPr>
          <p:cNvPr id="9" name="Picture 8" descr="focus_on_reflection_r01.png"/>
          <p:cNvPicPr>
            <a:picLocks noChangeAspect="1"/>
          </p:cNvPicPr>
          <p:nvPr/>
        </p:nvPicPr>
        <p:blipFill>
          <a:blip r:embed="rId2"/>
          <a:stretch>
            <a:fillRect/>
          </a:stretch>
        </p:blipFill>
        <p:spPr>
          <a:xfrm>
            <a:off x="0" y="1092192"/>
            <a:ext cx="9144000" cy="54864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1625" y="11396"/>
            <a:ext cx="4036632" cy="523220"/>
          </a:xfrm>
          <a:prstGeom prst="rect">
            <a:avLst/>
          </a:prstGeom>
          <a:noFill/>
          <a:effectLst>
            <a:outerShdw blurRad="50800" dist="38100" dir="2700000">
              <a:srgbClr val="000000">
                <a:alpha val="43000"/>
              </a:srgbClr>
            </a:outerShdw>
          </a:effectLst>
        </p:spPr>
        <p:txBody>
          <a:bodyPr wrap="none" rtlCol="0">
            <a:spAutoFit/>
          </a:bodyPr>
          <a:lstStyle/>
          <a:p>
            <a:r>
              <a:rPr lang="en-US" sz="2800" dirty="0" smtClean="0">
                <a:latin typeface="Arial"/>
                <a:cs typeface="Arial"/>
              </a:rPr>
              <a:t>Experimental Procedure</a:t>
            </a:r>
          </a:p>
        </p:txBody>
      </p:sp>
      <p:cxnSp>
        <p:nvCxnSpPr>
          <p:cNvPr id="3" name="Straight Connector 2"/>
          <p:cNvCxnSpPr/>
          <p:nvPr/>
        </p:nvCxnSpPr>
        <p:spPr>
          <a:xfrm>
            <a:off x="-1" y="540793"/>
            <a:ext cx="4206240" cy="1588"/>
          </a:xfrm>
          <a:prstGeom prst="line">
            <a:avLst/>
          </a:prstGeom>
          <a:ln w="15875" cap="flat" cmpd="sng" algn="ctr">
            <a:solidFill>
              <a:srgbClr val="000000"/>
            </a:solidFill>
            <a:prstDash val="solid"/>
            <a:round/>
            <a:headEnd type="none" w="med" len="med"/>
            <a:tailEnd type="none" w="med" len="med"/>
          </a:ln>
          <a:effectLst>
            <a:outerShdw blurRad="50800" dist="38100" dir="270000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626547" y="1426626"/>
            <a:ext cx="8381984" cy="4216539"/>
          </a:xfrm>
          <a:prstGeom prst="rect">
            <a:avLst/>
          </a:prstGeom>
          <a:noFill/>
        </p:spPr>
        <p:txBody>
          <a:bodyPr wrap="square" rtlCol="0">
            <a:spAutoFit/>
          </a:bodyPr>
          <a:lstStyle/>
          <a:p>
            <a:r>
              <a:rPr lang="en-US" sz="2000" dirty="0" smtClean="0">
                <a:latin typeface="Arial"/>
                <a:cs typeface="Arial"/>
              </a:rPr>
              <a:t>Stimuli</a:t>
            </a:r>
          </a:p>
          <a:p>
            <a:pPr marL="228600" indent="228600">
              <a:buFont typeface="Arial"/>
              <a:buChar char="•"/>
            </a:pPr>
            <a:r>
              <a:rPr lang="en-US" dirty="0" smtClean="0">
                <a:latin typeface="Arial"/>
                <a:cs typeface="Arial"/>
              </a:rPr>
              <a:t>textured flattened </a:t>
            </a:r>
            <a:r>
              <a:rPr lang="en-US" dirty="0" err="1" smtClean="0">
                <a:latin typeface="Arial"/>
                <a:cs typeface="Arial"/>
              </a:rPr>
              <a:t>ovoids</a:t>
            </a:r>
            <a:r>
              <a:rPr lang="en-US" dirty="0" smtClean="0">
                <a:latin typeface="Arial"/>
                <a:cs typeface="Arial"/>
              </a:rPr>
              <a:t>; four different textures</a:t>
            </a:r>
          </a:p>
          <a:p>
            <a:pPr marL="228600" indent="228600">
              <a:buFont typeface="Arial"/>
              <a:buChar char="•"/>
            </a:pPr>
            <a:r>
              <a:rPr lang="en-US" dirty="0" smtClean="0">
                <a:latin typeface="Arial"/>
                <a:cs typeface="Arial"/>
              </a:rPr>
              <a:t>material rendered according to Ward’s isotropic BRDF model</a:t>
            </a:r>
          </a:p>
          <a:p>
            <a:pPr marL="685800" lvl="1" indent="228600"/>
            <a:r>
              <a:rPr lang="en-US" dirty="0" err="1" smtClean="0">
                <a:latin typeface="Arial"/>
                <a:cs typeface="Arial"/>
              </a:rPr>
              <a:t>specular</a:t>
            </a:r>
            <a:r>
              <a:rPr lang="en-US" dirty="0" smtClean="0">
                <a:latin typeface="Arial"/>
                <a:cs typeface="Arial"/>
              </a:rPr>
              <a:t> reflection or slightly rough </a:t>
            </a:r>
            <a:r>
              <a:rPr lang="en-US" dirty="0" err="1" smtClean="0">
                <a:latin typeface="Arial"/>
                <a:cs typeface="Arial"/>
              </a:rPr>
              <a:t>specular</a:t>
            </a:r>
            <a:endParaRPr lang="en-US" dirty="0" smtClean="0">
              <a:latin typeface="Arial"/>
              <a:cs typeface="Arial"/>
            </a:endParaRPr>
          </a:p>
          <a:p>
            <a:pPr marL="685800" lvl="1" indent="228600"/>
            <a:r>
              <a:rPr lang="en-US" dirty="0" err="1" smtClean="0">
                <a:latin typeface="Arial"/>
                <a:cs typeface="Arial"/>
              </a:rPr>
              <a:t>Lambertian</a:t>
            </a:r>
            <a:r>
              <a:rPr lang="en-US" dirty="0" smtClean="0">
                <a:latin typeface="Arial"/>
                <a:cs typeface="Arial"/>
              </a:rPr>
              <a:t> analog to both</a:t>
            </a:r>
          </a:p>
          <a:p>
            <a:pPr marL="228600" indent="228600">
              <a:buFont typeface="Arial"/>
              <a:buChar char="•"/>
            </a:pPr>
            <a:r>
              <a:rPr lang="en-US" dirty="0" smtClean="0">
                <a:latin typeface="Arial"/>
                <a:cs typeface="Arial"/>
              </a:rPr>
              <a:t>distant environment map for illumination</a:t>
            </a:r>
          </a:p>
          <a:p>
            <a:pPr marL="228600" indent="228600">
              <a:spcAft>
                <a:spcPts val="600"/>
              </a:spcAft>
              <a:buFont typeface="Arial"/>
              <a:buChar char="•"/>
            </a:pPr>
            <a:r>
              <a:rPr lang="en-US" dirty="0" smtClean="0">
                <a:latin typeface="Arial"/>
                <a:cs typeface="Arial"/>
              </a:rPr>
              <a:t>duration = 4 sec</a:t>
            </a:r>
          </a:p>
          <a:p>
            <a:r>
              <a:rPr lang="en-US" sz="2000" dirty="0" smtClean="0">
                <a:latin typeface="Arial"/>
                <a:cs typeface="Arial"/>
              </a:rPr>
              <a:t>Response measure</a:t>
            </a:r>
          </a:p>
          <a:p>
            <a:pPr marL="228600" indent="228600">
              <a:buFont typeface="Arial"/>
              <a:buChar char="•"/>
            </a:pPr>
            <a:r>
              <a:rPr lang="en-US" dirty="0" smtClean="0">
                <a:latin typeface="Arial"/>
                <a:cs typeface="Arial"/>
              </a:rPr>
              <a:t>subjects indicate perceived glossiness of each stimulus on 0-9 scale</a:t>
            </a:r>
          </a:p>
          <a:p>
            <a:pPr marL="228600" indent="228600">
              <a:spcAft>
                <a:spcPts val="600"/>
              </a:spcAft>
              <a:buFont typeface="Arial"/>
              <a:buChar char="•"/>
            </a:pPr>
            <a:r>
              <a:rPr lang="en-US" dirty="0" smtClean="0">
                <a:latin typeface="Arial"/>
                <a:cs typeface="Arial"/>
              </a:rPr>
              <a:t>15-min training session with no feedback to anchor scale</a:t>
            </a:r>
          </a:p>
          <a:p>
            <a:r>
              <a:rPr lang="en-US" sz="2000" dirty="0" smtClean="0">
                <a:latin typeface="Arial"/>
                <a:cs typeface="Arial"/>
              </a:rPr>
              <a:t>Subjects</a:t>
            </a:r>
          </a:p>
          <a:p>
            <a:pPr marL="228600" indent="228600">
              <a:buFont typeface="Arial"/>
              <a:buChar char="•"/>
            </a:pPr>
            <a:r>
              <a:rPr lang="en-US" dirty="0" smtClean="0">
                <a:latin typeface="Arial"/>
                <a:cs typeface="Arial"/>
              </a:rPr>
              <a:t>four young adults with corrected-to-normal acuity (three naïve)</a:t>
            </a:r>
          </a:p>
          <a:p>
            <a:pPr marL="228600" indent="228600">
              <a:buFont typeface="Arial"/>
              <a:buChar char="•"/>
            </a:pPr>
            <a:r>
              <a:rPr lang="en-US" dirty="0" smtClean="0">
                <a:latin typeface="Arial"/>
                <a:cs typeface="Arial"/>
              </a:rPr>
              <a:t>264 observations per subject (12 presentations of 22 conditions)</a:t>
            </a:r>
          </a:p>
          <a:p>
            <a:pPr marL="228600" indent="228600">
              <a:spcAft>
                <a:spcPts val="600"/>
              </a:spcAft>
            </a:pPr>
            <a:endParaRPr lang="en-US" dirty="0" smtClean="0">
              <a:latin typeface="Arial"/>
              <a:cs typeface="Arial"/>
            </a:endParaRPr>
          </a:p>
        </p:txBody>
      </p:sp>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5304" y="22442"/>
            <a:ext cx="2978174" cy="523220"/>
          </a:xfrm>
          <a:prstGeom prst="rect">
            <a:avLst/>
          </a:prstGeom>
          <a:noFill/>
          <a:effectLst>
            <a:outerShdw blurRad="50800" dist="38100" dir="2700000">
              <a:srgbClr val="000000">
                <a:alpha val="43000"/>
              </a:srgbClr>
            </a:outerShdw>
          </a:effectLst>
        </p:spPr>
        <p:txBody>
          <a:bodyPr wrap="none" rtlCol="0">
            <a:spAutoFit/>
          </a:bodyPr>
          <a:lstStyle/>
          <a:p>
            <a:r>
              <a:rPr lang="en-US" sz="2800" dirty="0" smtClean="0">
                <a:latin typeface="Arial"/>
                <a:cs typeface="Arial"/>
              </a:rPr>
              <a:t>Results: Disparity</a:t>
            </a:r>
            <a:endParaRPr lang="en-US" sz="2800" dirty="0">
              <a:latin typeface="Arial"/>
              <a:cs typeface="Arial"/>
            </a:endParaRPr>
          </a:p>
        </p:txBody>
      </p:sp>
      <p:cxnSp>
        <p:nvCxnSpPr>
          <p:cNvPr id="6" name="Straight Connector 5"/>
          <p:cNvCxnSpPr/>
          <p:nvPr/>
        </p:nvCxnSpPr>
        <p:spPr>
          <a:xfrm>
            <a:off x="0" y="561104"/>
            <a:ext cx="3063478" cy="1588"/>
          </a:xfrm>
          <a:prstGeom prst="line">
            <a:avLst/>
          </a:prstGeom>
          <a:ln w="19050" cap="flat" cmpd="sng" algn="ctr">
            <a:solidFill>
              <a:schemeClr val="tx1"/>
            </a:solidFill>
            <a:prstDash val="solid"/>
            <a:round/>
            <a:headEnd type="none" w="med" len="med"/>
            <a:tailEnd type="none" w="med" len="med"/>
          </a:ln>
          <a:effectLst>
            <a:outerShdw blurRad="50800" dist="38100" dir="2700000">
              <a:srgbClr val="000000">
                <a:alpha val="43000"/>
              </a:srgbClr>
            </a:outerShdw>
          </a:effectLst>
        </p:spPr>
        <p:style>
          <a:lnRef idx="2">
            <a:schemeClr val="accent1"/>
          </a:lnRef>
          <a:fillRef idx="0">
            <a:schemeClr val="accent1"/>
          </a:fillRef>
          <a:effectRef idx="1">
            <a:schemeClr val="accent1"/>
          </a:effectRef>
          <a:fontRef idx="minor">
            <a:schemeClr val="tx1"/>
          </a:fontRef>
        </p:style>
      </p:cxnSp>
      <p:pic>
        <p:nvPicPr>
          <p:cNvPr id="7" name="Picture 6" descr="stereo_no_roughness2.eps"/>
          <p:cNvPicPr>
            <a:picLocks noChangeAspect="1"/>
          </p:cNvPicPr>
          <p:nvPr/>
        </p:nvPicPr>
        <p:blipFill>
          <a:blip r:embed="rId3"/>
          <a:stretch>
            <a:fillRect/>
          </a:stretch>
        </p:blipFill>
        <p:spPr>
          <a:xfrm>
            <a:off x="963200" y="846650"/>
            <a:ext cx="7018369" cy="59436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5304" y="22442"/>
            <a:ext cx="2978174" cy="523220"/>
          </a:xfrm>
          <a:prstGeom prst="rect">
            <a:avLst/>
          </a:prstGeom>
          <a:noFill/>
          <a:effectLst>
            <a:outerShdw blurRad="50800" dist="38100" dir="2700000">
              <a:srgbClr val="000000">
                <a:alpha val="43000"/>
              </a:srgbClr>
            </a:outerShdw>
          </a:effectLst>
        </p:spPr>
        <p:txBody>
          <a:bodyPr wrap="none" rtlCol="0">
            <a:spAutoFit/>
          </a:bodyPr>
          <a:lstStyle/>
          <a:p>
            <a:r>
              <a:rPr lang="en-US" sz="2800" dirty="0" smtClean="0">
                <a:latin typeface="Arial"/>
                <a:cs typeface="Arial"/>
              </a:rPr>
              <a:t>Results: Disparity</a:t>
            </a:r>
            <a:endParaRPr lang="en-US" sz="2800" dirty="0">
              <a:latin typeface="Arial"/>
              <a:cs typeface="Arial"/>
            </a:endParaRPr>
          </a:p>
        </p:txBody>
      </p:sp>
      <p:cxnSp>
        <p:nvCxnSpPr>
          <p:cNvPr id="6" name="Straight Connector 5"/>
          <p:cNvCxnSpPr/>
          <p:nvPr/>
        </p:nvCxnSpPr>
        <p:spPr>
          <a:xfrm>
            <a:off x="0" y="561104"/>
            <a:ext cx="3063478" cy="1588"/>
          </a:xfrm>
          <a:prstGeom prst="line">
            <a:avLst/>
          </a:prstGeom>
          <a:ln w="19050" cap="flat" cmpd="sng" algn="ctr">
            <a:solidFill>
              <a:schemeClr val="tx1"/>
            </a:solidFill>
            <a:prstDash val="solid"/>
            <a:round/>
            <a:headEnd type="none" w="med" len="med"/>
            <a:tailEnd type="none" w="med" len="med"/>
          </a:ln>
          <a:effectLst>
            <a:outerShdw blurRad="50800" dist="38100" dir="2700000">
              <a:srgbClr val="000000">
                <a:alpha val="43000"/>
              </a:srgbClr>
            </a:outerShdw>
          </a:effectLst>
        </p:spPr>
        <p:style>
          <a:lnRef idx="2">
            <a:schemeClr val="accent1"/>
          </a:lnRef>
          <a:fillRef idx="0">
            <a:schemeClr val="accent1"/>
          </a:fillRef>
          <a:effectRef idx="1">
            <a:schemeClr val="accent1"/>
          </a:effectRef>
          <a:fontRef idx="minor">
            <a:schemeClr val="tx1"/>
          </a:fontRef>
        </p:style>
      </p:cxnSp>
      <p:pic>
        <p:nvPicPr>
          <p:cNvPr id="7" name="Picture 6" descr="stereo_no_roughness2.eps"/>
          <p:cNvPicPr>
            <a:picLocks noChangeAspect="1"/>
          </p:cNvPicPr>
          <p:nvPr/>
        </p:nvPicPr>
        <p:blipFill>
          <a:blip r:embed="rId3"/>
          <a:stretch>
            <a:fillRect/>
          </a:stretch>
        </p:blipFill>
        <p:spPr>
          <a:xfrm>
            <a:off x="963200" y="846650"/>
            <a:ext cx="7018369" cy="5943600"/>
          </a:xfrm>
          <a:prstGeom prst="rect">
            <a:avLst/>
          </a:prstGeom>
        </p:spPr>
      </p:pic>
      <p:sp>
        <p:nvSpPr>
          <p:cNvPr id="8" name="TextBox 7"/>
          <p:cNvSpPr txBox="1"/>
          <p:nvPr/>
        </p:nvSpPr>
        <p:spPr>
          <a:xfrm>
            <a:off x="5537200" y="6223000"/>
            <a:ext cx="3704760" cy="584776"/>
          </a:xfrm>
          <a:prstGeom prst="rect">
            <a:avLst/>
          </a:prstGeom>
          <a:noFill/>
        </p:spPr>
        <p:txBody>
          <a:bodyPr wrap="none" rtlCol="0">
            <a:spAutoFit/>
          </a:bodyPr>
          <a:lstStyle/>
          <a:p>
            <a:r>
              <a:rPr lang="en-US" sz="1600" dirty="0" err="1" smtClean="0">
                <a:latin typeface="Arial"/>
                <a:cs typeface="Arial"/>
              </a:rPr>
              <a:t>Sakano</a:t>
            </a:r>
            <a:r>
              <a:rPr lang="en-US" sz="1600" dirty="0" smtClean="0">
                <a:latin typeface="Arial"/>
                <a:cs typeface="Arial"/>
              </a:rPr>
              <a:t> &amp; Ando (2010)</a:t>
            </a:r>
          </a:p>
          <a:p>
            <a:r>
              <a:rPr lang="en-US" sz="1600" dirty="0" smtClean="0">
                <a:latin typeface="Arial"/>
                <a:cs typeface="Arial"/>
              </a:rPr>
              <a:t>Wendt, </a:t>
            </a:r>
            <a:r>
              <a:rPr lang="en-US" sz="1600" dirty="0" err="1" smtClean="0">
                <a:latin typeface="Arial"/>
                <a:cs typeface="Arial"/>
              </a:rPr>
              <a:t>Faul</a:t>
            </a:r>
            <a:r>
              <a:rPr lang="en-US" sz="1600" dirty="0" smtClean="0">
                <a:latin typeface="Arial"/>
                <a:cs typeface="Arial"/>
              </a:rPr>
              <a:t>, </a:t>
            </a:r>
            <a:r>
              <a:rPr lang="en-US" sz="1600" dirty="0" err="1" smtClean="0">
                <a:latin typeface="Arial"/>
                <a:cs typeface="Arial"/>
              </a:rPr>
              <a:t>Ekroll</a:t>
            </a:r>
            <a:r>
              <a:rPr lang="en-US" sz="1600" dirty="0" smtClean="0">
                <a:latin typeface="Arial"/>
                <a:cs typeface="Arial"/>
              </a:rPr>
              <a:t>, &amp; </a:t>
            </a:r>
            <a:r>
              <a:rPr lang="en-US" sz="1600" dirty="0" err="1" smtClean="0">
                <a:latin typeface="Arial"/>
                <a:cs typeface="Arial"/>
              </a:rPr>
              <a:t>Mausfeld</a:t>
            </a:r>
            <a:r>
              <a:rPr lang="en-US" sz="1600" dirty="0" smtClean="0">
                <a:latin typeface="Arial"/>
                <a:cs typeface="Arial"/>
              </a:rPr>
              <a:t> (2010)</a:t>
            </a:r>
            <a:endParaRPr lang="en-US" sz="1600" dirty="0">
              <a:latin typeface="Arial"/>
              <a:cs typeface="Arial"/>
            </a:endParaRPr>
          </a:p>
        </p:txBody>
      </p:sp>
      <p:sp>
        <p:nvSpPr>
          <p:cNvPr id="9" name="Rectangle 8"/>
          <p:cNvSpPr/>
          <p:nvPr/>
        </p:nvSpPr>
        <p:spPr>
          <a:xfrm>
            <a:off x="5537200" y="6223000"/>
            <a:ext cx="3606800" cy="635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5304" y="22442"/>
            <a:ext cx="4057521" cy="523220"/>
          </a:xfrm>
          <a:prstGeom prst="rect">
            <a:avLst/>
          </a:prstGeom>
          <a:noFill/>
          <a:effectLst>
            <a:outerShdw blurRad="50800" dist="38100" dir="2700000">
              <a:srgbClr val="000000">
                <a:alpha val="43000"/>
              </a:srgbClr>
            </a:outerShdw>
          </a:effectLst>
        </p:spPr>
        <p:txBody>
          <a:bodyPr wrap="none" rtlCol="0">
            <a:spAutoFit/>
          </a:bodyPr>
          <a:lstStyle/>
          <a:p>
            <a:r>
              <a:rPr lang="en-US" sz="2800" dirty="0" smtClean="0">
                <a:latin typeface="Arial"/>
                <a:cs typeface="Arial"/>
              </a:rPr>
              <a:t>Results: Motion Parallax</a:t>
            </a:r>
            <a:endParaRPr lang="en-US" sz="2800" dirty="0">
              <a:latin typeface="Arial"/>
              <a:cs typeface="Arial"/>
            </a:endParaRPr>
          </a:p>
        </p:txBody>
      </p:sp>
      <p:cxnSp>
        <p:nvCxnSpPr>
          <p:cNvPr id="6" name="Straight Connector 5"/>
          <p:cNvCxnSpPr/>
          <p:nvPr/>
        </p:nvCxnSpPr>
        <p:spPr>
          <a:xfrm>
            <a:off x="0" y="561104"/>
            <a:ext cx="4142825" cy="1588"/>
          </a:xfrm>
          <a:prstGeom prst="line">
            <a:avLst/>
          </a:prstGeom>
          <a:ln w="19050" cap="flat" cmpd="sng" algn="ctr">
            <a:solidFill>
              <a:schemeClr val="tx1"/>
            </a:solidFill>
            <a:prstDash val="solid"/>
            <a:round/>
            <a:headEnd type="none" w="med" len="med"/>
            <a:tailEnd type="none" w="med" len="med"/>
          </a:ln>
          <a:effectLst>
            <a:outerShdw blurRad="50800" dist="38100" dir="2700000">
              <a:srgbClr val="000000">
                <a:alpha val="43000"/>
              </a:srgbClr>
            </a:outerShdw>
          </a:effectLst>
        </p:spPr>
        <p:style>
          <a:lnRef idx="2">
            <a:schemeClr val="accent1"/>
          </a:lnRef>
          <a:fillRef idx="0">
            <a:schemeClr val="accent1"/>
          </a:fillRef>
          <a:effectRef idx="1">
            <a:schemeClr val="accent1"/>
          </a:effectRef>
          <a:fontRef idx="minor">
            <a:schemeClr val="tx1"/>
          </a:fontRef>
        </p:style>
      </p:cxnSp>
      <p:pic>
        <p:nvPicPr>
          <p:cNvPr id="7" name="Picture 6" descr="motion_no_roughness2.eps"/>
          <p:cNvPicPr>
            <a:picLocks noChangeAspect="1"/>
          </p:cNvPicPr>
          <p:nvPr/>
        </p:nvPicPr>
        <p:blipFill>
          <a:blip r:embed="rId2"/>
          <a:stretch>
            <a:fillRect/>
          </a:stretch>
        </p:blipFill>
        <p:spPr>
          <a:xfrm>
            <a:off x="884340" y="829717"/>
            <a:ext cx="7067005" cy="59436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7071" y="1363139"/>
            <a:ext cx="5046133" cy="2606675"/>
          </a:xfrm>
        </p:spPr>
        <p:txBody>
          <a:bodyPr>
            <a:normAutofit/>
          </a:bodyPr>
          <a:lstStyle/>
          <a:p>
            <a:pPr marL="169863" indent="-169863">
              <a:buNone/>
            </a:pPr>
            <a:r>
              <a:rPr lang="en-US" sz="2200" dirty="0" smtClean="0">
                <a:latin typeface="Arial"/>
                <a:cs typeface="Arial"/>
              </a:rPr>
              <a:t>Image statistics</a:t>
            </a:r>
          </a:p>
          <a:p>
            <a:pPr marL="693738" lvl="1" indent="-236538">
              <a:buFont typeface="Arial"/>
              <a:buChar char="•"/>
            </a:pPr>
            <a:r>
              <a:rPr lang="en-US" sz="2000" dirty="0" smtClean="0">
                <a:latin typeface="Arial"/>
                <a:cs typeface="Arial"/>
              </a:rPr>
              <a:t>highlights are bright &amp; </a:t>
            </a:r>
            <a:r>
              <a:rPr lang="en-US" sz="2000" dirty="0" err="1" smtClean="0">
                <a:latin typeface="Arial"/>
                <a:cs typeface="Arial"/>
              </a:rPr>
              <a:t>desaturated</a:t>
            </a:r>
            <a:endParaRPr lang="en-US" sz="2000" dirty="0" smtClean="0">
              <a:latin typeface="Arial"/>
              <a:cs typeface="Arial"/>
            </a:endParaRPr>
          </a:p>
          <a:p>
            <a:pPr marL="693738" lvl="1" indent="-236538">
              <a:buFont typeface="Arial"/>
              <a:buChar char="•"/>
            </a:pPr>
            <a:r>
              <a:rPr lang="en-US" sz="2000" dirty="0" smtClean="0">
                <a:latin typeface="Arial"/>
                <a:cs typeface="Arial"/>
              </a:rPr>
              <a:t>skew of luminance histogram (</a:t>
            </a:r>
            <a:r>
              <a:rPr lang="en-US" sz="2000" dirty="0" err="1" smtClean="0">
                <a:latin typeface="Arial"/>
                <a:cs typeface="Arial"/>
              </a:rPr>
              <a:t>Motoyoshi</a:t>
            </a:r>
            <a:r>
              <a:rPr lang="en-US" sz="2000" dirty="0" smtClean="0">
                <a:latin typeface="Arial"/>
                <a:cs typeface="Arial"/>
              </a:rPr>
              <a:t> et al., 2007)</a:t>
            </a:r>
          </a:p>
          <a:p>
            <a:pPr marL="693738" lvl="1" indent="-236538">
              <a:buFont typeface="Arial"/>
              <a:buChar char="•"/>
            </a:pPr>
            <a:r>
              <a:rPr lang="en-US" sz="2000" dirty="0" smtClean="0">
                <a:latin typeface="Arial"/>
                <a:cs typeface="Arial"/>
              </a:rPr>
              <a:t>curvature flow (Fleming, 2014)</a:t>
            </a:r>
          </a:p>
          <a:p>
            <a:pPr lvl="1">
              <a:buNone/>
            </a:pPr>
            <a:endParaRPr lang="en-US" sz="2200" dirty="0" smtClean="0">
              <a:latin typeface="Arial"/>
              <a:cs typeface="Arial"/>
            </a:endParaRPr>
          </a:p>
        </p:txBody>
      </p:sp>
      <p:sp>
        <p:nvSpPr>
          <p:cNvPr id="8" name="Content Placeholder 2"/>
          <p:cNvSpPr txBox="1">
            <a:spLocks/>
          </p:cNvSpPr>
          <p:nvPr/>
        </p:nvSpPr>
        <p:spPr>
          <a:xfrm>
            <a:off x="237071" y="3571887"/>
            <a:ext cx="4876799" cy="949318"/>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Optima"/>
                <a:ea typeface="+mn-ea"/>
                <a:cs typeface="Optima"/>
              </a:defRPr>
            </a:lvl1pPr>
            <a:lvl2pPr marL="742950" indent="-285750" algn="l" defTabSz="457200" rtl="0" eaLnBrk="1" latinLnBrk="0" hangingPunct="1">
              <a:spcBef>
                <a:spcPct val="20000"/>
              </a:spcBef>
              <a:buFont typeface="Arial"/>
              <a:buChar char="–"/>
              <a:defRPr sz="2800" kern="1200">
                <a:solidFill>
                  <a:schemeClr val="tx1"/>
                </a:solidFill>
                <a:latin typeface="Optima"/>
                <a:ea typeface="+mn-ea"/>
                <a:cs typeface="Optima"/>
              </a:defRPr>
            </a:lvl2pPr>
            <a:lvl3pPr marL="1143000" indent="-228600" algn="l" defTabSz="457200" rtl="0" eaLnBrk="1" latinLnBrk="0" hangingPunct="1">
              <a:spcBef>
                <a:spcPct val="20000"/>
              </a:spcBef>
              <a:buFont typeface="Arial"/>
              <a:buChar char="•"/>
              <a:defRPr sz="2400" kern="1200">
                <a:solidFill>
                  <a:schemeClr val="tx1"/>
                </a:solidFill>
                <a:latin typeface="Optima"/>
                <a:ea typeface="+mn-ea"/>
                <a:cs typeface="Optima"/>
              </a:defRPr>
            </a:lvl3pPr>
            <a:lvl4pPr marL="1600200" indent="-228600" algn="l" defTabSz="457200" rtl="0" eaLnBrk="1" latinLnBrk="0" hangingPunct="1">
              <a:spcBef>
                <a:spcPct val="20000"/>
              </a:spcBef>
              <a:buFont typeface="Arial"/>
              <a:buChar char="–"/>
              <a:defRPr sz="2000" kern="1200">
                <a:solidFill>
                  <a:schemeClr val="tx1"/>
                </a:solidFill>
                <a:latin typeface="Optima"/>
                <a:ea typeface="+mn-ea"/>
                <a:cs typeface="Optima"/>
              </a:defRPr>
            </a:lvl4pPr>
            <a:lvl5pPr marL="2057400" indent="-228600" algn="l" defTabSz="457200" rtl="0" eaLnBrk="1" latinLnBrk="0" hangingPunct="1">
              <a:spcBef>
                <a:spcPct val="20000"/>
              </a:spcBef>
              <a:buFont typeface="Arial"/>
              <a:buChar char="»"/>
              <a:defRPr sz="2000" kern="1200">
                <a:solidFill>
                  <a:schemeClr val="tx1"/>
                </a:solidFill>
                <a:latin typeface="Optima"/>
                <a:ea typeface="+mn-ea"/>
                <a:cs typeface="Optim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69863" indent="-169863">
              <a:buNone/>
            </a:pPr>
            <a:r>
              <a:rPr lang="en-US" sz="2200" dirty="0" smtClean="0">
                <a:latin typeface="Arial"/>
                <a:cs typeface="Arial"/>
              </a:rPr>
              <a:t>Natural viewing</a:t>
            </a:r>
          </a:p>
          <a:p>
            <a:pPr marL="693738" lvl="1" indent="-236538">
              <a:buFont typeface="Arial"/>
              <a:buChar char="•"/>
            </a:pPr>
            <a:r>
              <a:rPr lang="en-US" sz="2000" dirty="0" smtClean="0">
                <a:latin typeface="Arial"/>
                <a:cs typeface="Arial"/>
              </a:rPr>
              <a:t>binocular</a:t>
            </a:r>
          </a:p>
          <a:p>
            <a:pPr marL="693738" lvl="1" indent="-236538">
              <a:buFont typeface="Arial"/>
              <a:buChar char="•"/>
            </a:pPr>
            <a:r>
              <a:rPr lang="en-US" sz="2000" dirty="0" smtClean="0">
                <a:latin typeface="Arial"/>
                <a:cs typeface="Arial"/>
              </a:rPr>
              <a:t>motion</a:t>
            </a:r>
          </a:p>
          <a:p>
            <a:pPr marL="693738" lvl="1" indent="-236538">
              <a:buFont typeface="Arial"/>
              <a:buChar char="•"/>
            </a:pPr>
            <a:r>
              <a:rPr lang="en-US" sz="2000" dirty="0" smtClean="0">
                <a:latin typeface="Arial"/>
                <a:cs typeface="Arial"/>
              </a:rPr>
              <a:t>accommodation &amp; blur </a:t>
            </a:r>
          </a:p>
        </p:txBody>
      </p:sp>
      <p:sp>
        <p:nvSpPr>
          <p:cNvPr id="9" name="TextBox 8"/>
          <p:cNvSpPr txBox="1"/>
          <p:nvPr/>
        </p:nvSpPr>
        <p:spPr>
          <a:xfrm>
            <a:off x="141625" y="11396"/>
            <a:ext cx="4615040" cy="523220"/>
          </a:xfrm>
          <a:prstGeom prst="rect">
            <a:avLst/>
          </a:prstGeom>
          <a:noFill/>
          <a:effectLst>
            <a:outerShdw blurRad="50800" dist="38100" dir="2700000">
              <a:srgbClr val="000000">
                <a:alpha val="43000"/>
              </a:srgbClr>
            </a:outerShdw>
          </a:effectLst>
        </p:spPr>
        <p:txBody>
          <a:bodyPr wrap="none" rtlCol="0">
            <a:spAutoFit/>
          </a:bodyPr>
          <a:lstStyle/>
          <a:p>
            <a:r>
              <a:rPr lang="en-US" sz="2800" dirty="0" smtClean="0">
                <a:latin typeface="Arial"/>
                <a:cs typeface="Arial"/>
              </a:rPr>
              <a:t>Inferring Material Properties</a:t>
            </a:r>
          </a:p>
        </p:txBody>
      </p:sp>
      <p:cxnSp>
        <p:nvCxnSpPr>
          <p:cNvPr id="10" name="Straight Connector 9"/>
          <p:cNvCxnSpPr/>
          <p:nvPr/>
        </p:nvCxnSpPr>
        <p:spPr>
          <a:xfrm>
            <a:off x="0" y="540793"/>
            <a:ext cx="4756665" cy="1588"/>
          </a:xfrm>
          <a:prstGeom prst="line">
            <a:avLst/>
          </a:prstGeom>
          <a:ln w="19050" cap="flat" cmpd="sng" algn="ctr">
            <a:solidFill>
              <a:srgbClr val="000000"/>
            </a:solidFill>
            <a:prstDash val="solid"/>
            <a:round/>
            <a:headEnd type="none" w="med" len="med"/>
            <a:tailEnd type="none" w="med" len="med"/>
          </a:ln>
          <a:effectLst>
            <a:outerShdw blurRad="50800" dist="38100" dir="2700000">
              <a:srgbClr val="000000">
                <a:alpha val="43000"/>
              </a:srgbClr>
            </a:outerShdw>
          </a:effectLst>
        </p:spPr>
        <p:style>
          <a:lnRef idx="2">
            <a:schemeClr val="accent1"/>
          </a:lnRef>
          <a:fillRef idx="0">
            <a:schemeClr val="accent1"/>
          </a:fillRef>
          <a:effectRef idx="1">
            <a:schemeClr val="accent1"/>
          </a:effectRef>
          <a:fontRef idx="minor">
            <a:schemeClr val="tx1"/>
          </a:fontRef>
        </p:style>
      </p:cxnSp>
      <p:pic>
        <p:nvPicPr>
          <p:cNvPr id="7" name="Picture 6" descr="blob.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35604" y="1599159"/>
            <a:ext cx="3462867" cy="3462866"/>
          </a:xfrm>
          <a:prstGeom prst="rect">
            <a:avLst/>
          </a:prstGeom>
          <a:ln>
            <a:solidFill>
              <a:srgbClr val="000000"/>
            </a:solidFill>
          </a:ln>
        </p:spPr>
      </p:pic>
    </p:spTree>
    <p:extLst>
      <p:ext uri="{BB962C8B-B14F-4D97-AF65-F5344CB8AC3E}">
        <p14:creationId xmlns:p14="http://schemas.microsoft.com/office/powerpoint/2010/main" val="1101562511"/>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5304" y="22442"/>
            <a:ext cx="4057521" cy="523220"/>
          </a:xfrm>
          <a:prstGeom prst="rect">
            <a:avLst/>
          </a:prstGeom>
          <a:noFill/>
          <a:effectLst>
            <a:outerShdw blurRad="50800" dist="38100" dir="2700000">
              <a:srgbClr val="000000">
                <a:alpha val="43000"/>
              </a:srgbClr>
            </a:outerShdw>
          </a:effectLst>
        </p:spPr>
        <p:txBody>
          <a:bodyPr wrap="none" rtlCol="0">
            <a:spAutoFit/>
          </a:bodyPr>
          <a:lstStyle/>
          <a:p>
            <a:r>
              <a:rPr lang="en-US" sz="2800" dirty="0" smtClean="0">
                <a:latin typeface="Arial"/>
                <a:cs typeface="Arial"/>
              </a:rPr>
              <a:t>Results: Motion Parallax</a:t>
            </a:r>
            <a:endParaRPr lang="en-US" sz="2800" dirty="0">
              <a:latin typeface="Arial"/>
              <a:cs typeface="Arial"/>
            </a:endParaRPr>
          </a:p>
        </p:txBody>
      </p:sp>
      <p:cxnSp>
        <p:nvCxnSpPr>
          <p:cNvPr id="6" name="Straight Connector 5"/>
          <p:cNvCxnSpPr/>
          <p:nvPr/>
        </p:nvCxnSpPr>
        <p:spPr>
          <a:xfrm>
            <a:off x="0" y="561104"/>
            <a:ext cx="4142825" cy="1588"/>
          </a:xfrm>
          <a:prstGeom prst="line">
            <a:avLst/>
          </a:prstGeom>
          <a:ln w="19050" cap="flat" cmpd="sng" algn="ctr">
            <a:solidFill>
              <a:schemeClr val="tx1"/>
            </a:solidFill>
            <a:prstDash val="solid"/>
            <a:round/>
            <a:headEnd type="none" w="med" len="med"/>
            <a:tailEnd type="none" w="med" len="med"/>
          </a:ln>
          <a:effectLst>
            <a:outerShdw blurRad="50800" dist="38100" dir="2700000">
              <a:srgbClr val="000000">
                <a:alpha val="43000"/>
              </a:srgbClr>
            </a:outerShdw>
          </a:effectLst>
        </p:spPr>
        <p:style>
          <a:lnRef idx="2">
            <a:schemeClr val="accent1"/>
          </a:lnRef>
          <a:fillRef idx="0">
            <a:schemeClr val="accent1"/>
          </a:fillRef>
          <a:effectRef idx="1">
            <a:schemeClr val="accent1"/>
          </a:effectRef>
          <a:fontRef idx="minor">
            <a:schemeClr val="tx1"/>
          </a:fontRef>
        </p:style>
      </p:cxnSp>
      <p:pic>
        <p:nvPicPr>
          <p:cNvPr id="7" name="Picture 6" descr="motion_no_roughness2.eps"/>
          <p:cNvPicPr>
            <a:picLocks noChangeAspect="1"/>
          </p:cNvPicPr>
          <p:nvPr/>
        </p:nvPicPr>
        <p:blipFill>
          <a:blip r:embed="rId2"/>
          <a:stretch>
            <a:fillRect/>
          </a:stretch>
        </p:blipFill>
        <p:spPr>
          <a:xfrm>
            <a:off x="884340" y="829717"/>
            <a:ext cx="7067005" cy="5943600"/>
          </a:xfrm>
          <a:prstGeom prst="rect">
            <a:avLst/>
          </a:prstGeom>
        </p:spPr>
      </p:pic>
      <p:sp>
        <p:nvSpPr>
          <p:cNvPr id="8" name="TextBox 7"/>
          <p:cNvSpPr txBox="1"/>
          <p:nvPr/>
        </p:nvSpPr>
        <p:spPr>
          <a:xfrm>
            <a:off x="6632834" y="6227177"/>
            <a:ext cx="2381982" cy="584776"/>
          </a:xfrm>
          <a:prstGeom prst="rect">
            <a:avLst/>
          </a:prstGeom>
          <a:noFill/>
        </p:spPr>
        <p:txBody>
          <a:bodyPr wrap="none" rtlCol="0">
            <a:spAutoFit/>
          </a:bodyPr>
          <a:lstStyle/>
          <a:p>
            <a:r>
              <a:rPr lang="en-US" sz="1600" dirty="0" err="1" smtClean="0">
                <a:latin typeface="Arial"/>
                <a:cs typeface="Arial"/>
              </a:rPr>
              <a:t>Sakano</a:t>
            </a:r>
            <a:r>
              <a:rPr lang="en-US" sz="1600" dirty="0" smtClean="0">
                <a:latin typeface="Arial"/>
                <a:cs typeface="Arial"/>
              </a:rPr>
              <a:t> &amp; Ando (2010)</a:t>
            </a:r>
          </a:p>
          <a:p>
            <a:r>
              <a:rPr lang="en-US" sz="1600" dirty="0" err="1" smtClean="0">
                <a:latin typeface="Arial"/>
                <a:cs typeface="Arial"/>
              </a:rPr>
              <a:t>Doerschner</a:t>
            </a:r>
            <a:r>
              <a:rPr lang="en-US" sz="1600" dirty="0" smtClean="0">
                <a:latin typeface="Arial"/>
                <a:cs typeface="Arial"/>
              </a:rPr>
              <a:t> et al. (2011)</a:t>
            </a:r>
          </a:p>
        </p:txBody>
      </p:sp>
      <p:sp>
        <p:nvSpPr>
          <p:cNvPr id="9" name="Rectangle 8"/>
          <p:cNvSpPr/>
          <p:nvPr/>
        </p:nvSpPr>
        <p:spPr>
          <a:xfrm>
            <a:off x="6400800" y="6223000"/>
            <a:ext cx="2743200" cy="635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5304" y="22442"/>
            <a:ext cx="2220054" cy="523220"/>
          </a:xfrm>
          <a:prstGeom prst="rect">
            <a:avLst/>
          </a:prstGeom>
          <a:noFill/>
          <a:effectLst>
            <a:outerShdw blurRad="50800" dist="38100" dir="2700000">
              <a:srgbClr val="000000">
                <a:alpha val="43000"/>
              </a:srgbClr>
            </a:outerShdw>
          </a:effectLst>
        </p:spPr>
        <p:txBody>
          <a:bodyPr wrap="none" rtlCol="0">
            <a:spAutoFit/>
          </a:bodyPr>
          <a:lstStyle/>
          <a:p>
            <a:r>
              <a:rPr lang="en-US" sz="2800" dirty="0" smtClean="0">
                <a:latin typeface="Arial"/>
                <a:cs typeface="Arial"/>
              </a:rPr>
              <a:t>Results: Blur</a:t>
            </a:r>
            <a:endParaRPr lang="en-US" sz="2800" dirty="0">
              <a:latin typeface="Arial"/>
              <a:cs typeface="Arial"/>
            </a:endParaRPr>
          </a:p>
        </p:txBody>
      </p:sp>
      <p:cxnSp>
        <p:nvCxnSpPr>
          <p:cNvPr id="6" name="Straight Connector 5"/>
          <p:cNvCxnSpPr/>
          <p:nvPr/>
        </p:nvCxnSpPr>
        <p:spPr>
          <a:xfrm>
            <a:off x="0" y="561104"/>
            <a:ext cx="2369366" cy="1588"/>
          </a:xfrm>
          <a:prstGeom prst="line">
            <a:avLst/>
          </a:prstGeom>
          <a:ln w="19050" cap="flat" cmpd="sng" algn="ctr">
            <a:solidFill>
              <a:schemeClr val="tx1"/>
            </a:solidFill>
            <a:prstDash val="solid"/>
            <a:round/>
            <a:headEnd type="none" w="med" len="med"/>
            <a:tailEnd type="none" w="med" len="med"/>
          </a:ln>
          <a:effectLst>
            <a:outerShdw blurRad="50800" dist="38100" dir="2700000">
              <a:srgbClr val="000000">
                <a:alpha val="43000"/>
              </a:srgbClr>
            </a:outerShdw>
          </a:effectLst>
        </p:spPr>
        <p:style>
          <a:lnRef idx="2">
            <a:schemeClr val="accent1"/>
          </a:lnRef>
          <a:fillRef idx="0">
            <a:schemeClr val="accent1"/>
          </a:fillRef>
          <a:effectRef idx="1">
            <a:schemeClr val="accent1"/>
          </a:effectRef>
          <a:fontRef idx="minor">
            <a:schemeClr val="tx1"/>
          </a:fontRef>
        </p:style>
      </p:cxnSp>
      <p:pic>
        <p:nvPicPr>
          <p:cNvPr id="8" name="Picture 7" descr="focus_no_roughness2.eps"/>
          <p:cNvPicPr>
            <a:picLocks noChangeAspect="1"/>
          </p:cNvPicPr>
          <p:nvPr/>
        </p:nvPicPr>
        <p:blipFill>
          <a:blip r:embed="rId3"/>
          <a:stretch>
            <a:fillRect/>
          </a:stretch>
        </p:blipFill>
        <p:spPr>
          <a:xfrm>
            <a:off x="1201328" y="833950"/>
            <a:ext cx="6763191" cy="59436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5304" y="22442"/>
            <a:ext cx="5437681" cy="523220"/>
          </a:xfrm>
          <a:prstGeom prst="rect">
            <a:avLst/>
          </a:prstGeom>
          <a:noFill/>
          <a:effectLst>
            <a:outerShdw blurRad="50800" dist="38100" dir="2700000">
              <a:srgbClr val="000000">
                <a:alpha val="43000"/>
              </a:srgbClr>
            </a:outerShdw>
          </a:effectLst>
        </p:spPr>
        <p:txBody>
          <a:bodyPr wrap="none" rtlCol="0">
            <a:spAutoFit/>
          </a:bodyPr>
          <a:lstStyle/>
          <a:p>
            <a:r>
              <a:rPr lang="en-US" sz="2800" dirty="0" smtClean="0">
                <a:latin typeface="Arial"/>
                <a:cs typeface="Arial"/>
              </a:rPr>
              <a:t>Average Results: Roughness = 0</a:t>
            </a:r>
            <a:endParaRPr lang="en-US" sz="2800" dirty="0">
              <a:latin typeface="Arial"/>
              <a:cs typeface="Arial"/>
            </a:endParaRPr>
          </a:p>
        </p:txBody>
      </p:sp>
      <p:cxnSp>
        <p:nvCxnSpPr>
          <p:cNvPr id="6" name="Straight Connector 5"/>
          <p:cNvCxnSpPr/>
          <p:nvPr/>
        </p:nvCxnSpPr>
        <p:spPr>
          <a:xfrm>
            <a:off x="0" y="561104"/>
            <a:ext cx="5522985" cy="1588"/>
          </a:xfrm>
          <a:prstGeom prst="line">
            <a:avLst/>
          </a:prstGeom>
          <a:ln w="19050" cap="flat" cmpd="sng" algn="ctr">
            <a:solidFill>
              <a:schemeClr val="tx1"/>
            </a:solidFill>
            <a:prstDash val="solid"/>
            <a:round/>
            <a:headEnd type="none" w="med" len="med"/>
            <a:tailEnd type="none" w="med" len="med"/>
          </a:ln>
          <a:effectLst>
            <a:outerShdw blurRad="50800" dist="38100" dir="2700000">
              <a:srgbClr val="000000">
                <a:alpha val="43000"/>
              </a:srgbClr>
            </a:outerShdw>
          </a:effectLst>
        </p:spPr>
        <p:style>
          <a:lnRef idx="2">
            <a:schemeClr val="accent1"/>
          </a:lnRef>
          <a:fillRef idx="0">
            <a:schemeClr val="accent1"/>
          </a:fillRef>
          <a:effectRef idx="1">
            <a:schemeClr val="accent1"/>
          </a:effectRef>
          <a:fontRef idx="minor">
            <a:schemeClr val="tx1"/>
          </a:fontRef>
        </p:style>
      </p:cxnSp>
      <p:grpSp>
        <p:nvGrpSpPr>
          <p:cNvPr id="12" name="Group 11"/>
          <p:cNvGrpSpPr/>
          <p:nvPr/>
        </p:nvGrpSpPr>
        <p:grpSpPr>
          <a:xfrm>
            <a:off x="7138459" y="1879588"/>
            <a:ext cx="403349" cy="266693"/>
            <a:chOff x="6942667" y="544074"/>
            <a:chExt cx="450658" cy="266693"/>
          </a:xfrm>
        </p:grpSpPr>
        <p:cxnSp>
          <p:nvCxnSpPr>
            <p:cNvPr id="13" name="Straight Connector 12"/>
            <p:cNvCxnSpPr/>
            <p:nvPr/>
          </p:nvCxnSpPr>
          <p:spPr>
            <a:xfrm>
              <a:off x="6942667" y="544074"/>
              <a:ext cx="449070" cy="1588"/>
            </a:xfrm>
            <a:prstGeom prst="line">
              <a:avLst/>
            </a:prstGeom>
            <a:ln w="15875"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rot="5400000">
              <a:off x="7259184" y="676627"/>
              <a:ext cx="266693" cy="1588"/>
            </a:xfrm>
            <a:prstGeom prst="straightConnector1">
              <a:avLst/>
            </a:prstGeom>
            <a:ln w="15875" cap="flat" cmpd="sng" algn="ctr">
              <a:solidFill>
                <a:srgbClr val="00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rot="5400000">
              <a:off x="6810114" y="676627"/>
              <a:ext cx="266693" cy="1588"/>
            </a:xfrm>
            <a:prstGeom prst="straightConnector1">
              <a:avLst/>
            </a:prstGeom>
            <a:ln w="15875" cap="flat" cmpd="sng" algn="ctr">
              <a:solidFill>
                <a:srgbClr val="00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grpSp>
      <p:grpSp>
        <p:nvGrpSpPr>
          <p:cNvPr id="16" name="Group 15"/>
          <p:cNvGrpSpPr/>
          <p:nvPr/>
        </p:nvGrpSpPr>
        <p:grpSpPr>
          <a:xfrm>
            <a:off x="7707717" y="1549399"/>
            <a:ext cx="403349" cy="266693"/>
            <a:chOff x="6942667" y="544074"/>
            <a:chExt cx="450658" cy="266693"/>
          </a:xfrm>
        </p:grpSpPr>
        <p:cxnSp>
          <p:nvCxnSpPr>
            <p:cNvPr id="17" name="Straight Connector 16"/>
            <p:cNvCxnSpPr/>
            <p:nvPr/>
          </p:nvCxnSpPr>
          <p:spPr>
            <a:xfrm>
              <a:off x="6942667" y="544074"/>
              <a:ext cx="449070" cy="1588"/>
            </a:xfrm>
            <a:prstGeom prst="line">
              <a:avLst/>
            </a:prstGeom>
            <a:ln w="15875"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rot="5400000">
              <a:off x="7259184" y="676627"/>
              <a:ext cx="266693" cy="1588"/>
            </a:xfrm>
            <a:prstGeom prst="straightConnector1">
              <a:avLst/>
            </a:prstGeom>
            <a:ln w="15875" cap="flat" cmpd="sng" algn="ctr">
              <a:solidFill>
                <a:srgbClr val="00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rot="5400000">
              <a:off x="6810114" y="676627"/>
              <a:ext cx="266693" cy="1588"/>
            </a:xfrm>
            <a:prstGeom prst="straightConnector1">
              <a:avLst/>
            </a:prstGeom>
            <a:ln w="15875" cap="flat" cmpd="sng" algn="ctr">
              <a:solidFill>
                <a:srgbClr val="00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grpSp>
      <p:grpSp>
        <p:nvGrpSpPr>
          <p:cNvPr id="20" name="Group 19"/>
          <p:cNvGrpSpPr/>
          <p:nvPr/>
        </p:nvGrpSpPr>
        <p:grpSpPr>
          <a:xfrm>
            <a:off x="4278719" y="1733535"/>
            <a:ext cx="403349" cy="266693"/>
            <a:chOff x="6942667" y="544074"/>
            <a:chExt cx="450658" cy="266693"/>
          </a:xfrm>
        </p:grpSpPr>
        <p:cxnSp>
          <p:nvCxnSpPr>
            <p:cNvPr id="21" name="Straight Connector 20"/>
            <p:cNvCxnSpPr/>
            <p:nvPr/>
          </p:nvCxnSpPr>
          <p:spPr>
            <a:xfrm>
              <a:off x="6942667" y="544074"/>
              <a:ext cx="449070" cy="1588"/>
            </a:xfrm>
            <a:prstGeom prst="line">
              <a:avLst/>
            </a:prstGeom>
            <a:ln w="15875"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rot="5400000">
              <a:off x="7259184" y="676627"/>
              <a:ext cx="266693" cy="1588"/>
            </a:xfrm>
            <a:prstGeom prst="straightConnector1">
              <a:avLst/>
            </a:prstGeom>
            <a:ln w="15875" cap="flat" cmpd="sng" algn="ctr">
              <a:solidFill>
                <a:srgbClr val="00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rot="5400000">
              <a:off x="6810114" y="676627"/>
              <a:ext cx="266693" cy="1588"/>
            </a:xfrm>
            <a:prstGeom prst="straightConnector1">
              <a:avLst/>
            </a:prstGeom>
            <a:ln w="15875" cap="flat" cmpd="sng" algn="ctr">
              <a:solidFill>
                <a:srgbClr val="00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grpSp>
      <p:grpSp>
        <p:nvGrpSpPr>
          <p:cNvPr id="24" name="Group 23"/>
          <p:cNvGrpSpPr/>
          <p:nvPr/>
        </p:nvGrpSpPr>
        <p:grpSpPr>
          <a:xfrm>
            <a:off x="4847977" y="1547285"/>
            <a:ext cx="403349" cy="266693"/>
            <a:chOff x="6942667" y="544074"/>
            <a:chExt cx="450658" cy="266693"/>
          </a:xfrm>
        </p:grpSpPr>
        <p:cxnSp>
          <p:nvCxnSpPr>
            <p:cNvPr id="25" name="Straight Connector 24"/>
            <p:cNvCxnSpPr/>
            <p:nvPr/>
          </p:nvCxnSpPr>
          <p:spPr>
            <a:xfrm>
              <a:off x="6942667" y="544074"/>
              <a:ext cx="449070" cy="1588"/>
            </a:xfrm>
            <a:prstGeom prst="line">
              <a:avLst/>
            </a:prstGeom>
            <a:ln w="15875"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rot="5400000">
              <a:off x="7259184" y="676627"/>
              <a:ext cx="266693" cy="1588"/>
            </a:xfrm>
            <a:prstGeom prst="straightConnector1">
              <a:avLst/>
            </a:prstGeom>
            <a:ln w="15875" cap="flat" cmpd="sng" algn="ctr">
              <a:solidFill>
                <a:srgbClr val="00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rot="5400000">
              <a:off x="6810114" y="676627"/>
              <a:ext cx="266693" cy="1588"/>
            </a:xfrm>
            <a:prstGeom prst="straightConnector1">
              <a:avLst/>
            </a:prstGeom>
            <a:ln w="15875" cap="flat" cmpd="sng" algn="ctr">
              <a:solidFill>
                <a:srgbClr val="00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grpSp>
      <p:grpSp>
        <p:nvGrpSpPr>
          <p:cNvPr id="28" name="Group 27"/>
          <p:cNvGrpSpPr/>
          <p:nvPr/>
        </p:nvGrpSpPr>
        <p:grpSpPr>
          <a:xfrm>
            <a:off x="1574802" y="1625053"/>
            <a:ext cx="403349" cy="266693"/>
            <a:chOff x="6942667" y="544074"/>
            <a:chExt cx="450658" cy="266693"/>
          </a:xfrm>
        </p:grpSpPr>
        <p:cxnSp>
          <p:nvCxnSpPr>
            <p:cNvPr id="29" name="Straight Connector 28"/>
            <p:cNvCxnSpPr/>
            <p:nvPr/>
          </p:nvCxnSpPr>
          <p:spPr>
            <a:xfrm>
              <a:off x="6942667" y="544074"/>
              <a:ext cx="449070" cy="1588"/>
            </a:xfrm>
            <a:prstGeom prst="line">
              <a:avLst/>
            </a:prstGeom>
            <a:ln w="15875"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rot="5400000">
              <a:off x="7259184" y="676627"/>
              <a:ext cx="266693" cy="1588"/>
            </a:xfrm>
            <a:prstGeom prst="straightConnector1">
              <a:avLst/>
            </a:prstGeom>
            <a:ln w="15875" cap="flat" cmpd="sng" algn="ctr">
              <a:solidFill>
                <a:srgbClr val="00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rot="5400000">
              <a:off x="6810114" y="676627"/>
              <a:ext cx="266693" cy="1588"/>
            </a:xfrm>
            <a:prstGeom prst="straightConnector1">
              <a:avLst/>
            </a:prstGeom>
            <a:ln w="15875" cap="flat" cmpd="sng" algn="ctr">
              <a:solidFill>
                <a:srgbClr val="00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grpSp>
      <p:grpSp>
        <p:nvGrpSpPr>
          <p:cNvPr id="32" name="Group 31"/>
          <p:cNvGrpSpPr/>
          <p:nvPr/>
        </p:nvGrpSpPr>
        <p:grpSpPr>
          <a:xfrm>
            <a:off x="2144060" y="1548874"/>
            <a:ext cx="403349" cy="266693"/>
            <a:chOff x="6942667" y="544074"/>
            <a:chExt cx="450658" cy="266693"/>
          </a:xfrm>
        </p:grpSpPr>
        <p:cxnSp>
          <p:nvCxnSpPr>
            <p:cNvPr id="33" name="Straight Connector 32"/>
            <p:cNvCxnSpPr/>
            <p:nvPr/>
          </p:nvCxnSpPr>
          <p:spPr>
            <a:xfrm>
              <a:off x="6942667" y="544074"/>
              <a:ext cx="449070" cy="1588"/>
            </a:xfrm>
            <a:prstGeom prst="line">
              <a:avLst/>
            </a:prstGeom>
            <a:ln w="15875"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rot="5400000">
              <a:off x="7259184" y="676627"/>
              <a:ext cx="266693" cy="1588"/>
            </a:xfrm>
            <a:prstGeom prst="straightConnector1">
              <a:avLst/>
            </a:prstGeom>
            <a:ln w="15875" cap="flat" cmpd="sng" algn="ctr">
              <a:solidFill>
                <a:srgbClr val="00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rot="5400000">
              <a:off x="6810114" y="676627"/>
              <a:ext cx="266693" cy="1588"/>
            </a:xfrm>
            <a:prstGeom prst="straightConnector1">
              <a:avLst/>
            </a:prstGeom>
            <a:ln w="15875" cap="flat" cmpd="sng" algn="ctr">
              <a:solidFill>
                <a:srgbClr val="00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grpSp>
      <p:sp>
        <p:nvSpPr>
          <p:cNvPr id="36" name="TextBox 35"/>
          <p:cNvSpPr txBox="1"/>
          <p:nvPr/>
        </p:nvSpPr>
        <p:spPr>
          <a:xfrm>
            <a:off x="1574802" y="1605476"/>
            <a:ext cx="414597" cy="369332"/>
          </a:xfrm>
          <a:prstGeom prst="rect">
            <a:avLst/>
          </a:prstGeom>
          <a:noFill/>
        </p:spPr>
        <p:txBody>
          <a:bodyPr wrap="none" rtlCol="0">
            <a:spAutoFit/>
          </a:bodyPr>
          <a:lstStyle/>
          <a:p>
            <a:r>
              <a:rPr lang="en-US" dirty="0" smtClean="0"/>
              <a:t>**</a:t>
            </a:r>
            <a:endParaRPr lang="en-US" dirty="0"/>
          </a:p>
        </p:txBody>
      </p:sp>
      <p:sp>
        <p:nvSpPr>
          <p:cNvPr id="61" name="TextBox 60"/>
          <p:cNvSpPr txBox="1"/>
          <p:nvPr/>
        </p:nvSpPr>
        <p:spPr>
          <a:xfrm>
            <a:off x="2141278" y="1518731"/>
            <a:ext cx="414597" cy="369332"/>
          </a:xfrm>
          <a:prstGeom prst="rect">
            <a:avLst/>
          </a:prstGeom>
          <a:noFill/>
        </p:spPr>
        <p:txBody>
          <a:bodyPr wrap="none" rtlCol="0">
            <a:spAutoFit/>
          </a:bodyPr>
          <a:lstStyle/>
          <a:p>
            <a:r>
              <a:rPr lang="en-US" dirty="0" smtClean="0"/>
              <a:t>**</a:t>
            </a:r>
            <a:endParaRPr lang="en-US" dirty="0"/>
          </a:p>
        </p:txBody>
      </p:sp>
      <p:sp>
        <p:nvSpPr>
          <p:cNvPr id="62" name="TextBox 61"/>
          <p:cNvSpPr txBox="1"/>
          <p:nvPr/>
        </p:nvSpPr>
        <p:spPr>
          <a:xfrm>
            <a:off x="4285765" y="1709702"/>
            <a:ext cx="414597" cy="369332"/>
          </a:xfrm>
          <a:prstGeom prst="rect">
            <a:avLst/>
          </a:prstGeom>
          <a:noFill/>
        </p:spPr>
        <p:txBody>
          <a:bodyPr wrap="none" rtlCol="0">
            <a:spAutoFit/>
          </a:bodyPr>
          <a:lstStyle/>
          <a:p>
            <a:r>
              <a:rPr lang="en-US" dirty="0" smtClean="0"/>
              <a:t>**</a:t>
            </a:r>
            <a:endParaRPr lang="en-US" dirty="0"/>
          </a:p>
        </p:txBody>
      </p:sp>
      <p:sp>
        <p:nvSpPr>
          <p:cNvPr id="63" name="TextBox 62"/>
          <p:cNvSpPr txBox="1"/>
          <p:nvPr/>
        </p:nvSpPr>
        <p:spPr>
          <a:xfrm>
            <a:off x="4852241" y="1512886"/>
            <a:ext cx="414597" cy="369332"/>
          </a:xfrm>
          <a:prstGeom prst="rect">
            <a:avLst/>
          </a:prstGeom>
          <a:noFill/>
        </p:spPr>
        <p:txBody>
          <a:bodyPr wrap="none" rtlCol="0">
            <a:spAutoFit/>
          </a:bodyPr>
          <a:lstStyle/>
          <a:p>
            <a:r>
              <a:rPr lang="en-US" dirty="0" smtClean="0"/>
              <a:t>**</a:t>
            </a:r>
            <a:endParaRPr lang="en-US" dirty="0"/>
          </a:p>
        </p:txBody>
      </p:sp>
      <p:sp>
        <p:nvSpPr>
          <p:cNvPr id="64" name="TextBox 63"/>
          <p:cNvSpPr txBox="1"/>
          <p:nvPr/>
        </p:nvSpPr>
        <p:spPr>
          <a:xfrm>
            <a:off x="7142662" y="1844685"/>
            <a:ext cx="414597" cy="369332"/>
          </a:xfrm>
          <a:prstGeom prst="rect">
            <a:avLst/>
          </a:prstGeom>
          <a:noFill/>
        </p:spPr>
        <p:txBody>
          <a:bodyPr wrap="none" rtlCol="0">
            <a:spAutoFit/>
          </a:bodyPr>
          <a:lstStyle/>
          <a:p>
            <a:r>
              <a:rPr lang="en-US" dirty="0" smtClean="0"/>
              <a:t>**</a:t>
            </a:r>
            <a:endParaRPr lang="en-US" dirty="0"/>
          </a:p>
        </p:txBody>
      </p:sp>
      <p:sp>
        <p:nvSpPr>
          <p:cNvPr id="65" name="TextBox 64"/>
          <p:cNvSpPr txBox="1"/>
          <p:nvPr/>
        </p:nvSpPr>
        <p:spPr>
          <a:xfrm>
            <a:off x="7717605" y="1520864"/>
            <a:ext cx="414597" cy="369332"/>
          </a:xfrm>
          <a:prstGeom prst="rect">
            <a:avLst/>
          </a:prstGeom>
          <a:noFill/>
        </p:spPr>
        <p:txBody>
          <a:bodyPr wrap="none" rtlCol="0">
            <a:spAutoFit/>
          </a:bodyPr>
          <a:lstStyle/>
          <a:p>
            <a:r>
              <a:rPr lang="en-US" dirty="0" smtClean="0"/>
              <a:t>**</a:t>
            </a:r>
            <a:endParaRPr lang="en-US" dirty="0"/>
          </a:p>
        </p:txBody>
      </p:sp>
      <p:sp>
        <p:nvSpPr>
          <p:cNvPr id="66" name="TextBox 65"/>
          <p:cNvSpPr txBox="1"/>
          <p:nvPr/>
        </p:nvSpPr>
        <p:spPr>
          <a:xfrm>
            <a:off x="234845" y="6245699"/>
            <a:ext cx="414597" cy="369332"/>
          </a:xfrm>
          <a:prstGeom prst="rect">
            <a:avLst/>
          </a:prstGeom>
          <a:noFill/>
        </p:spPr>
        <p:txBody>
          <a:bodyPr wrap="none" rtlCol="0">
            <a:spAutoFit/>
          </a:bodyPr>
          <a:lstStyle/>
          <a:p>
            <a:r>
              <a:rPr lang="en-US" dirty="0" smtClean="0"/>
              <a:t>**</a:t>
            </a:r>
            <a:endParaRPr lang="en-US" dirty="0"/>
          </a:p>
        </p:txBody>
      </p:sp>
      <p:sp>
        <p:nvSpPr>
          <p:cNvPr id="68" name="TextBox 67"/>
          <p:cNvSpPr txBox="1"/>
          <p:nvPr/>
        </p:nvSpPr>
        <p:spPr>
          <a:xfrm>
            <a:off x="632508" y="6214528"/>
            <a:ext cx="1025378" cy="369332"/>
          </a:xfrm>
          <a:prstGeom prst="rect">
            <a:avLst/>
          </a:prstGeom>
          <a:noFill/>
        </p:spPr>
        <p:txBody>
          <a:bodyPr wrap="none" rtlCol="0">
            <a:spAutoFit/>
          </a:bodyPr>
          <a:lstStyle/>
          <a:p>
            <a:r>
              <a:rPr lang="en-US" dirty="0" err="1" smtClean="0">
                <a:latin typeface="Arial"/>
                <a:cs typeface="Arial"/>
              </a:rPr>
              <a:t>p</a:t>
            </a:r>
            <a:r>
              <a:rPr lang="en-US" dirty="0" smtClean="0">
                <a:latin typeface="Arial"/>
                <a:cs typeface="Arial"/>
              </a:rPr>
              <a:t> &lt; 0.01</a:t>
            </a:r>
            <a:endParaRPr lang="en-US" dirty="0">
              <a:latin typeface="Arial"/>
              <a:cs typeface="Arial"/>
            </a:endParaRPr>
          </a:p>
        </p:txBody>
      </p:sp>
      <p:sp>
        <p:nvSpPr>
          <p:cNvPr id="41" name="TextBox 40"/>
          <p:cNvSpPr txBox="1"/>
          <p:nvPr/>
        </p:nvSpPr>
        <p:spPr>
          <a:xfrm>
            <a:off x="234845" y="5903845"/>
            <a:ext cx="2827517" cy="369332"/>
          </a:xfrm>
          <a:prstGeom prst="rect">
            <a:avLst/>
          </a:prstGeom>
          <a:noFill/>
        </p:spPr>
        <p:txBody>
          <a:bodyPr wrap="none" rtlCol="0">
            <a:spAutoFit/>
          </a:bodyPr>
          <a:lstStyle/>
          <a:p>
            <a:r>
              <a:rPr lang="en-US" dirty="0" err="1" smtClean="0">
                <a:latin typeface="Arial"/>
                <a:cs typeface="Arial"/>
              </a:rPr>
              <a:t>Wilcoxon</a:t>
            </a:r>
            <a:r>
              <a:rPr lang="en-US" dirty="0" smtClean="0">
                <a:latin typeface="Arial"/>
                <a:cs typeface="Arial"/>
              </a:rPr>
              <a:t> signed-rank test</a:t>
            </a:r>
            <a:endParaRPr lang="en-US" dirty="0">
              <a:latin typeface="Arial"/>
              <a:cs typeface="Arial"/>
            </a:endParaRPr>
          </a:p>
        </p:txBody>
      </p:sp>
      <p:pic>
        <p:nvPicPr>
          <p:cNvPr id="42" name="Picture 41" descr="All_no_roughness.eps"/>
          <p:cNvPicPr>
            <a:picLocks noChangeAspect="1"/>
          </p:cNvPicPr>
          <p:nvPr/>
        </p:nvPicPr>
        <p:blipFill>
          <a:blip r:embed="rId2"/>
          <a:stretch>
            <a:fillRect/>
          </a:stretch>
        </p:blipFill>
        <p:spPr>
          <a:xfrm>
            <a:off x="118532" y="1210558"/>
            <a:ext cx="8874483" cy="5029200"/>
          </a:xfrm>
          <a:prstGeom prst="rect">
            <a:avLst/>
          </a:prstGeom>
        </p:spPr>
      </p:pic>
      <p:sp>
        <p:nvSpPr>
          <p:cNvPr id="11" name="Rectangle 10"/>
          <p:cNvSpPr/>
          <p:nvPr/>
        </p:nvSpPr>
        <p:spPr>
          <a:xfrm>
            <a:off x="1388533" y="1213959"/>
            <a:ext cx="6620934" cy="195741"/>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1549401" y="1098637"/>
            <a:ext cx="1018227" cy="369332"/>
          </a:xfrm>
          <a:prstGeom prst="rect">
            <a:avLst/>
          </a:prstGeom>
          <a:noFill/>
        </p:spPr>
        <p:txBody>
          <a:bodyPr wrap="none" rtlCol="0">
            <a:spAutoFit/>
          </a:bodyPr>
          <a:lstStyle/>
          <a:p>
            <a:r>
              <a:rPr lang="en-US" dirty="0" smtClean="0"/>
              <a:t>Disparity</a:t>
            </a:r>
            <a:endParaRPr lang="en-US" dirty="0"/>
          </a:p>
        </p:txBody>
      </p:sp>
      <p:sp>
        <p:nvSpPr>
          <p:cNvPr id="9" name="TextBox 8"/>
          <p:cNvSpPr txBox="1"/>
          <p:nvPr/>
        </p:nvSpPr>
        <p:spPr>
          <a:xfrm>
            <a:off x="3951700" y="1098637"/>
            <a:ext cx="1660055" cy="369332"/>
          </a:xfrm>
          <a:prstGeom prst="rect">
            <a:avLst/>
          </a:prstGeom>
          <a:noFill/>
        </p:spPr>
        <p:txBody>
          <a:bodyPr wrap="none" rtlCol="0">
            <a:spAutoFit/>
          </a:bodyPr>
          <a:lstStyle/>
          <a:p>
            <a:r>
              <a:rPr lang="en-US" dirty="0" smtClean="0"/>
              <a:t>Motion parallax</a:t>
            </a:r>
            <a:endParaRPr lang="en-US" dirty="0"/>
          </a:p>
        </p:txBody>
      </p:sp>
      <p:sp>
        <p:nvSpPr>
          <p:cNvPr id="10" name="TextBox 9"/>
          <p:cNvSpPr txBox="1"/>
          <p:nvPr/>
        </p:nvSpPr>
        <p:spPr>
          <a:xfrm>
            <a:off x="7351086" y="1098637"/>
            <a:ext cx="564953" cy="369332"/>
          </a:xfrm>
          <a:prstGeom prst="rect">
            <a:avLst/>
          </a:prstGeom>
          <a:noFill/>
        </p:spPr>
        <p:txBody>
          <a:bodyPr wrap="none" rtlCol="0">
            <a:spAutoFit/>
          </a:bodyPr>
          <a:lstStyle/>
          <a:p>
            <a:r>
              <a:rPr lang="en-US" dirty="0" smtClean="0"/>
              <a:t>Blur</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5304" y="22442"/>
            <a:ext cx="5936842" cy="523220"/>
          </a:xfrm>
          <a:prstGeom prst="rect">
            <a:avLst/>
          </a:prstGeom>
          <a:noFill/>
          <a:effectLst>
            <a:outerShdw blurRad="50800" dist="38100" dir="2700000">
              <a:srgbClr val="000000">
                <a:alpha val="43000"/>
              </a:srgbClr>
            </a:outerShdw>
          </a:effectLst>
        </p:spPr>
        <p:txBody>
          <a:bodyPr wrap="none" rtlCol="0">
            <a:spAutoFit/>
          </a:bodyPr>
          <a:lstStyle/>
          <a:p>
            <a:r>
              <a:rPr lang="en-US" sz="2800" dirty="0" smtClean="0">
                <a:latin typeface="Arial"/>
                <a:cs typeface="Arial"/>
              </a:rPr>
              <a:t>Average Results: Roughness = 0.01</a:t>
            </a:r>
            <a:endParaRPr lang="en-US" sz="2800" dirty="0">
              <a:latin typeface="Arial"/>
              <a:cs typeface="Arial"/>
            </a:endParaRPr>
          </a:p>
        </p:txBody>
      </p:sp>
      <p:cxnSp>
        <p:nvCxnSpPr>
          <p:cNvPr id="6" name="Straight Connector 5"/>
          <p:cNvCxnSpPr/>
          <p:nvPr/>
        </p:nvCxnSpPr>
        <p:spPr>
          <a:xfrm>
            <a:off x="0" y="561104"/>
            <a:ext cx="6022146" cy="1588"/>
          </a:xfrm>
          <a:prstGeom prst="line">
            <a:avLst/>
          </a:prstGeom>
          <a:ln w="19050" cap="flat" cmpd="sng" algn="ctr">
            <a:solidFill>
              <a:schemeClr val="tx1"/>
            </a:solidFill>
            <a:prstDash val="solid"/>
            <a:round/>
            <a:headEnd type="none" w="med" len="med"/>
            <a:tailEnd type="none" w="med" len="med"/>
          </a:ln>
          <a:effectLst>
            <a:outerShdw blurRad="50800" dist="38100" dir="2700000">
              <a:srgbClr val="000000">
                <a:alpha val="43000"/>
              </a:srgbClr>
            </a:outerShdw>
          </a:effectLst>
        </p:spPr>
        <p:style>
          <a:lnRef idx="2">
            <a:schemeClr val="accent1"/>
          </a:lnRef>
          <a:fillRef idx="0">
            <a:schemeClr val="accent1"/>
          </a:fillRef>
          <a:effectRef idx="1">
            <a:schemeClr val="accent1"/>
          </a:effectRef>
          <a:fontRef idx="minor">
            <a:schemeClr val="tx1"/>
          </a:fontRef>
        </p:style>
      </p:cxnSp>
      <p:grpSp>
        <p:nvGrpSpPr>
          <p:cNvPr id="20" name="Group 19"/>
          <p:cNvGrpSpPr/>
          <p:nvPr/>
        </p:nvGrpSpPr>
        <p:grpSpPr>
          <a:xfrm>
            <a:off x="7796618" y="1464732"/>
            <a:ext cx="403349" cy="266693"/>
            <a:chOff x="6942667" y="544074"/>
            <a:chExt cx="450658" cy="266693"/>
          </a:xfrm>
        </p:grpSpPr>
        <p:cxnSp>
          <p:nvCxnSpPr>
            <p:cNvPr id="21" name="Straight Connector 20"/>
            <p:cNvCxnSpPr/>
            <p:nvPr/>
          </p:nvCxnSpPr>
          <p:spPr>
            <a:xfrm>
              <a:off x="6942667" y="544074"/>
              <a:ext cx="449070" cy="1588"/>
            </a:xfrm>
            <a:prstGeom prst="line">
              <a:avLst/>
            </a:prstGeom>
            <a:ln w="15875"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rot="5400000">
              <a:off x="7259184" y="676627"/>
              <a:ext cx="266693" cy="1588"/>
            </a:xfrm>
            <a:prstGeom prst="straightConnector1">
              <a:avLst/>
            </a:prstGeom>
            <a:ln w="15875" cap="flat" cmpd="sng" algn="ctr">
              <a:solidFill>
                <a:srgbClr val="00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rot="5400000">
              <a:off x="6810114" y="676627"/>
              <a:ext cx="266693" cy="1588"/>
            </a:xfrm>
            <a:prstGeom prst="straightConnector1">
              <a:avLst/>
            </a:prstGeom>
            <a:ln w="15875" cap="flat" cmpd="sng" algn="ctr">
              <a:solidFill>
                <a:srgbClr val="00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grpSp>
      <p:grpSp>
        <p:nvGrpSpPr>
          <p:cNvPr id="24" name="Group 23"/>
          <p:cNvGrpSpPr/>
          <p:nvPr/>
        </p:nvGrpSpPr>
        <p:grpSpPr>
          <a:xfrm>
            <a:off x="4287186" y="1644634"/>
            <a:ext cx="403349" cy="266693"/>
            <a:chOff x="6942667" y="544074"/>
            <a:chExt cx="450658" cy="266693"/>
          </a:xfrm>
        </p:grpSpPr>
        <p:cxnSp>
          <p:nvCxnSpPr>
            <p:cNvPr id="25" name="Straight Connector 24"/>
            <p:cNvCxnSpPr/>
            <p:nvPr/>
          </p:nvCxnSpPr>
          <p:spPr>
            <a:xfrm>
              <a:off x="6942667" y="544074"/>
              <a:ext cx="449070" cy="1588"/>
            </a:xfrm>
            <a:prstGeom prst="line">
              <a:avLst/>
            </a:prstGeom>
            <a:ln w="15875"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rot="5400000">
              <a:off x="7259184" y="676627"/>
              <a:ext cx="266693" cy="1588"/>
            </a:xfrm>
            <a:prstGeom prst="straightConnector1">
              <a:avLst/>
            </a:prstGeom>
            <a:ln w="15875" cap="flat" cmpd="sng" algn="ctr">
              <a:solidFill>
                <a:srgbClr val="00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rot="5400000">
              <a:off x="6810114" y="676627"/>
              <a:ext cx="266693" cy="1588"/>
            </a:xfrm>
            <a:prstGeom prst="straightConnector1">
              <a:avLst/>
            </a:prstGeom>
            <a:ln w="15875" cap="flat" cmpd="sng" algn="ctr">
              <a:solidFill>
                <a:srgbClr val="00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grpSp>
      <p:grpSp>
        <p:nvGrpSpPr>
          <p:cNvPr id="28" name="Group 27"/>
          <p:cNvGrpSpPr/>
          <p:nvPr/>
        </p:nvGrpSpPr>
        <p:grpSpPr>
          <a:xfrm>
            <a:off x="4898777" y="1466851"/>
            <a:ext cx="403349" cy="266693"/>
            <a:chOff x="6942667" y="544074"/>
            <a:chExt cx="450658" cy="266693"/>
          </a:xfrm>
        </p:grpSpPr>
        <p:cxnSp>
          <p:nvCxnSpPr>
            <p:cNvPr id="29" name="Straight Connector 28"/>
            <p:cNvCxnSpPr/>
            <p:nvPr/>
          </p:nvCxnSpPr>
          <p:spPr>
            <a:xfrm>
              <a:off x="6942667" y="544074"/>
              <a:ext cx="449070" cy="1588"/>
            </a:xfrm>
            <a:prstGeom prst="line">
              <a:avLst/>
            </a:prstGeom>
            <a:ln w="15875"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rot="5400000">
              <a:off x="7259184" y="676627"/>
              <a:ext cx="266693" cy="1588"/>
            </a:xfrm>
            <a:prstGeom prst="straightConnector1">
              <a:avLst/>
            </a:prstGeom>
            <a:ln w="15875" cap="flat" cmpd="sng" algn="ctr">
              <a:solidFill>
                <a:srgbClr val="00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rot="5400000">
              <a:off x="6810114" y="676627"/>
              <a:ext cx="266693" cy="1588"/>
            </a:xfrm>
            <a:prstGeom prst="straightConnector1">
              <a:avLst/>
            </a:prstGeom>
            <a:ln w="15875" cap="flat" cmpd="sng" algn="ctr">
              <a:solidFill>
                <a:srgbClr val="00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grpSp>
      <p:grpSp>
        <p:nvGrpSpPr>
          <p:cNvPr id="32" name="Group 31"/>
          <p:cNvGrpSpPr/>
          <p:nvPr/>
        </p:nvGrpSpPr>
        <p:grpSpPr>
          <a:xfrm>
            <a:off x="1456267" y="1451481"/>
            <a:ext cx="403349" cy="266693"/>
            <a:chOff x="6942667" y="544074"/>
            <a:chExt cx="450658" cy="266693"/>
          </a:xfrm>
        </p:grpSpPr>
        <p:cxnSp>
          <p:nvCxnSpPr>
            <p:cNvPr id="33" name="Straight Connector 32"/>
            <p:cNvCxnSpPr/>
            <p:nvPr/>
          </p:nvCxnSpPr>
          <p:spPr>
            <a:xfrm>
              <a:off x="6942667" y="544074"/>
              <a:ext cx="449070" cy="1588"/>
            </a:xfrm>
            <a:prstGeom prst="line">
              <a:avLst/>
            </a:prstGeom>
            <a:ln w="15875"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rot="5400000">
              <a:off x="7259184" y="676627"/>
              <a:ext cx="266693" cy="1588"/>
            </a:xfrm>
            <a:prstGeom prst="straightConnector1">
              <a:avLst/>
            </a:prstGeom>
            <a:ln w="15875" cap="flat" cmpd="sng" algn="ctr">
              <a:solidFill>
                <a:srgbClr val="00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rot="5400000">
              <a:off x="6810114" y="676627"/>
              <a:ext cx="266693" cy="1588"/>
            </a:xfrm>
            <a:prstGeom prst="straightConnector1">
              <a:avLst/>
            </a:prstGeom>
            <a:ln w="15875" cap="flat" cmpd="sng" algn="ctr">
              <a:solidFill>
                <a:srgbClr val="00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grpSp>
      <p:grpSp>
        <p:nvGrpSpPr>
          <p:cNvPr id="36" name="Group 35"/>
          <p:cNvGrpSpPr/>
          <p:nvPr/>
        </p:nvGrpSpPr>
        <p:grpSpPr>
          <a:xfrm>
            <a:off x="2063625" y="1451505"/>
            <a:ext cx="403349" cy="266693"/>
            <a:chOff x="6942667" y="544074"/>
            <a:chExt cx="450658" cy="266693"/>
          </a:xfrm>
        </p:grpSpPr>
        <p:cxnSp>
          <p:nvCxnSpPr>
            <p:cNvPr id="37" name="Straight Connector 36"/>
            <p:cNvCxnSpPr/>
            <p:nvPr/>
          </p:nvCxnSpPr>
          <p:spPr>
            <a:xfrm>
              <a:off x="6942667" y="544074"/>
              <a:ext cx="449070" cy="1588"/>
            </a:xfrm>
            <a:prstGeom prst="line">
              <a:avLst/>
            </a:prstGeom>
            <a:ln w="15875"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rot="5400000">
              <a:off x="7259184" y="676627"/>
              <a:ext cx="266693" cy="1588"/>
            </a:xfrm>
            <a:prstGeom prst="straightConnector1">
              <a:avLst/>
            </a:prstGeom>
            <a:ln w="15875" cap="flat" cmpd="sng" algn="ctr">
              <a:solidFill>
                <a:srgbClr val="00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rot="5400000">
              <a:off x="6810114" y="676627"/>
              <a:ext cx="266693" cy="1588"/>
            </a:xfrm>
            <a:prstGeom prst="straightConnector1">
              <a:avLst/>
            </a:prstGeom>
            <a:ln w="15875" cap="flat" cmpd="sng" algn="ctr">
              <a:solidFill>
                <a:srgbClr val="00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grpSp>
      <p:sp>
        <p:nvSpPr>
          <p:cNvPr id="40" name="TextBox 39"/>
          <p:cNvSpPr txBox="1"/>
          <p:nvPr/>
        </p:nvSpPr>
        <p:spPr>
          <a:xfrm>
            <a:off x="1456267" y="1423437"/>
            <a:ext cx="414597" cy="369332"/>
          </a:xfrm>
          <a:prstGeom prst="rect">
            <a:avLst/>
          </a:prstGeom>
          <a:noFill/>
        </p:spPr>
        <p:txBody>
          <a:bodyPr wrap="none" rtlCol="0">
            <a:spAutoFit/>
          </a:bodyPr>
          <a:lstStyle/>
          <a:p>
            <a:r>
              <a:rPr lang="en-US" dirty="0" smtClean="0"/>
              <a:t>**</a:t>
            </a:r>
            <a:endParaRPr lang="en-US" dirty="0"/>
          </a:p>
        </p:txBody>
      </p:sp>
      <p:sp>
        <p:nvSpPr>
          <p:cNvPr id="41" name="TextBox 40"/>
          <p:cNvSpPr txBox="1"/>
          <p:nvPr/>
        </p:nvSpPr>
        <p:spPr>
          <a:xfrm>
            <a:off x="2036282" y="1366874"/>
            <a:ext cx="476312" cy="338554"/>
          </a:xfrm>
          <a:prstGeom prst="rect">
            <a:avLst/>
          </a:prstGeom>
          <a:noFill/>
        </p:spPr>
        <p:txBody>
          <a:bodyPr wrap="none" rtlCol="0">
            <a:spAutoFit/>
          </a:bodyPr>
          <a:lstStyle/>
          <a:p>
            <a:r>
              <a:rPr lang="en-US" sz="1600" dirty="0" err="1" smtClean="0"/>
              <a:t>n.s</a:t>
            </a:r>
            <a:r>
              <a:rPr lang="en-US" sz="1600" dirty="0" smtClean="0"/>
              <a:t>.</a:t>
            </a:r>
            <a:endParaRPr lang="en-US" sz="1600" dirty="0"/>
          </a:p>
        </p:txBody>
      </p:sp>
      <p:sp>
        <p:nvSpPr>
          <p:cNvPr id="42" name="TextBox 41"/>
          <p:cNvSpPr txBox="1"/>
          <p:nvPr/>
        </p:nvSpPr>
        <p:spPr>
          <a:xfrm>
            <a:off x="4287186" y="1618172"/>
            <a:ext cx="414597" cy="369332"/>
          </a:xfrm>
          <a:prstGeom prst="rect">
            <a:avLst/>
          </a:prstGeom>
          <a:noFill/>
        </p:spPr>
        <p:txBody>
          <a:bodyPr wrap="none" rtlCol="0">
            <a:spAutoFit/>
          </a:bodyPr>
          <a:lstStyle/>
          <a:p>
            <a:r>
              <a:rPr lang="en-US" dirty="0" smtClean="0"/>
              <a:t>**</a:t>
            </a:r>
            <a:endParaRPr lang="en-US" dirty="0"/>
          </a:p>
        </p:txBody>
      </p:sp>
      <p:sp>
        <p:nvSpPr>
          <p:cNvPr id="43" name="TextBox 42"/>
          <p:cNvSpPr txBox="1"/>
          <p:nvPr/>
        </p:nvSpPr>
        <p:spPr>
          <a:xfrm>
            <a:off x="4871434" y="1383802"/>
            <a:ext cx="476312" cy="338554"/>
          </a:xfrm>
          <a:prstGeom prst="rect">
            <a:avLst/>
          </a:prstGeom>
          <a:noFill/>
        </p:spPr>
        <p:txBody>
          <a:bodyPr wrap="none" rtlCol="0">
            <a:spAutoFit/>
          </a:bodyPr>
          <a:lstStyle/>
          <a:p>
            <a:r>
              <a:rPr lang="en-US" sz="1600" dirty="0" err="1" smtClean="0"/>
              <a:t>n.s</a:t>
            </a:r>
            <a:r>
              <a:rPr lang="en-US" sz="1600" dirty="0" smtClean="0"/>
              <a:t>.</a:t>
            </a:r>
            <a:endParaRPr lang="en-US" sz="1600" dirty="0"/>
          </a:p>
        </p:txBody>
      </p:sp>
      <p:sp>
        <p:nvSpPr>
          <p:cNvPr id="45" name="TextBox 44"/>
          <p:cNvSpPr txBox="1"/>
          <p:nvPr/>
        </p:nvSpPr>
        <p:spPr>
          <a:xfrm>
            <a:off x="7798039" y="1436197"/>
            <a:ext cx="414597" cy="369332"/>
          </a:xfrm>
          <a:prstGeom prst="rect">
            <a:avLst/>
          </a:prstGeom>
          <a:noFill/>
        </p:spPr>
        <p:txBody>
          <a:bodyPr wrap="none" rtlCol="0">
            <a:spAutoFit/>
          </a:bodyPr>
          <a:lstStyle/>
          <a:p>
            <a:r>
              <a:rPr lang="en-US" dirty="0" smtClean="0"/>
              <a:t>**</a:t>
            </a:r>
            <a:endParaRPr lang="en-US" dirty="0"/>
          </a:p>
        </p:txBody>
      </p:sp>
      <p:sp>
        <p:nvSpPr>
          <p:cNvPr id="46" name="TextBox 45"/>
          <p:cNvSpPr txBox="1"/>
          <p:nvPr/>
        </p:nvSpPr>
        <p:spPr>
          <a:xfrm>
            <a:off x="7124765" y="2016651"/>
            <a:ext cx="476312" cy="338554"/>
          </a:xfrm>
          <a:prstGeom prst="rect">
            <a:avLst/>
          </a:prstGeom>
          <a:noFill/>
        </p:spPr>
        <p:txBody>
          <a:bodyPr wrap="none" rtlCol="0">
            <a:spAutoFit/>
          </a:bodyPr>
          <a:lstStyle/>
          <a:p>
            <a:r>
              <a:rPr lang="en-US" sz="1600" dirty="0" err="1" smtClean="0"/>
              <a:t>n.s</a:t>
            </a:r>
            <a:r>
              <a:rPr lang="en-US" sz="1600" dirty="0" smtClean="0"/>
              <a:t>.</a:t>
            </a:r>
            <a:endParaRPr lang="en-US" sz="1600" dirty="0"/>
          </a:p>
        </p:txBody>
      </p:sp>
      <p:sp>
        <p:nvSpPr>
          <p:cNvPr id="50" name="TextBox 49"/>
          <p:cNvSpPr txBox="1"/>
          <p:nvPr/>
        </p:nvSpPr>
        <p:spPr>
          <a:xfrm>
            <a:off x="253996" y="6398590"/>
            <a:ext cx="2032340" cy="369332"/>
          </a:xfrm>
          <a:prstGeom prst="rect">
            <a:avLst/>
          </a:prstGeom>
          <a:noFill/>
        </p:spPr>
        <p:txBody>
          <a:bodyPr wrap="none" rtlCol="0">
            <a:spAutoFit/>
          </a:bodyPr>
          <a:lstStyle/>
          <a:p>
            <a:r>
              <a:rPr lang="en-US" dirty="0" err="1" smtClean="0">
                <a:latin typeface="Arial"/>
                <a:cs typeface="Arial"/>
              </a:rPr>
              <a:t>n.s</a:t>
            </a:r>
            <a:r>
              <a:rPr lang="en-US" dirty="0" smtClean="0">
                <a:latin typeface="Arial"/>
                <a:cs typeface="Arial"/>
              </a:rPr>
              <a:t>. not significant</a:t>
            </a:r>
            <a:endParaRPr lang="en-US" dirty="0">
              <a:latin typeface="Arial"/>
              <a:cs typeface="Arial"/>
            </a:endParaRPr>
          </a:p>
        </p:txBody>
      </p:sp>
      <p:sp>
        <p:nvSpPr>
          <p:cNvPr id="44" name="TextBox 43"/>
          <p:cNvSpPr txBox="1"/>
          <p:nvPr/>
        </p:nvSpPr>
        <p:spPr>
          <a:xfrm>
            <a:off x="253996" y="6181149"/>
            <a:ext cx="414597" cy="369332"/>
          </a:xfrm>
          <a:prstGeom prst="rect">
            <a:avLst/>
          </a:prstGeom>
          <a:noFill/>
        </p:spPr>
        <p:txBody>
          <a:bodyPr wrap="none" rtlCol="0">
            <a:spAutoFit/>
          </a:bodyPr>
          <a:lstStyle/>
          <a:p>
            <a:r>
              <a:rPr lang="en-US" dirty="0" smtClean="0"/>
              <a:t>**</a:t>
            </a:r>
            <a:endParaRPr lang="en-US" dirty="0"/>
          </a:p>
        </p:txBody>
      </p:sp>
      <p:sp>
        <p:nvSpPr>
          <p:cNvPr id="51" name="TextBox 50"/>
          <p:cNvSpPr txBox="1"/>
          <p:nvPr/>
        </p:nvSpPr>
        <p:spPr>
          <a:xfrm>
            <a:off x="651659" y="6149978"/>
            <a:ext cx="1025378" cy="369332"/>
          </a:xfrm>
          <a:prstGeom prst="rect">
            <a:avLst/>
          </a:prstGeom>
          <a:noFill/>
        </p:spPr>
        <p:txBody>
          <a:bodyPr wrap="none" rtlCol="0">
            <a:spAutoFit/>
          </a:bodyPr>
          <a:lstStyle/>
          <a:p>
            <a:r>
              <a:rPr lang="en-US" dirty="0" err="1" smtClean="0">
                <a:latin typeface="Arial"/>
                <a:cs typeface="Arial"/>
              </a:rPr>
              <a:t>p</a:t>
            </a:r>
            <a:r>
              <a:rPr lang="en-US" dirty="0" smtClean="0">
                <a:latin typeface="Arial"/>
                <a:cs typeface="Arial"/>
              </a:rPr>
              <a:t> &lt; 0.01</a:t>
            </a:r>
            <a:endParaRPr lang="en-US" dirty="0">
              <a:latin typeface="Arial"/>
              <a:cs typeface="Arial"/>
            </a:endParaRPr>
          </a:p>
        </p:txBody>
      </p:sp>
      <p:sp>
        <p:nvSpPr>
          <p:cNvPr id="52" name="TextBox 51"/>
          <p:cNvSpPr txBox="1"/>
          <p:nvPr/>
        </p:nvSpPr>
        <p:spPr>
          <a:xfrm>
            <a:off x="253996" y="5839295"/>
            <a:ext cx="2827517" cy="369332"/>
          </a:xfrm>
          <a:prstGeom prst="rect">
            <a:avLst/>
          </a:prstGeom>
          <a:noFill/>
        </p:spPr>
        <p:txBody>
          <a:bodyPr wrap="none" rtlCol="0">
            <a:spAutoFit/>
          </a:bodyPr>
          <a:lstStyle/>
          <a:p>
            <a:r>
              <a:rPr lang="en-US" dirty="0" err="1" smtClean="0">
                <a:latin typeface="Arial"/>
                <a:cs typeface="Arial"/>
              </a:rPr>
              <a:t>Wilcoxon</a:t>
            </a:r>
            <a:r>
              <a:rPr lang="en-US" dirty="0" smtClean="0">
                <a:latin typeface="Arial"/>
                <a:cs typeface="Arial"/>
              </a:rPr>
              <a:t> signed-rank test</a:t>
            </a:r>
            <a:endParaRPr lang="en-US" dirty="0">
              <a:latin typeface="Arial"/>
              <a:cs typeface="Arial"/>
            </a:endParaRPr>
          </a:p>
        </p:txBody>
      </p:sp>
      <p:grpSp>
        <p:nvGrpSpPr>
          <p:cNvPr id="19" name="Group 18"/>
          <p:cNvGrpSpPr/>
          <p:nvPr/>
        </p:nvGrpSpPr>
        <p:grpSpPr>
          <a:xfrm>
            <a:off x="7146927" y="2108200"/>
            <a:ext cx="403349" cy="266693"/>
            <a:chOff x="6942667" y="544074"/>
            <a:chExt cx="450658" cy="266693"/>
          </a:xfrm>
        </p:grpSpPr>
        <p:cxnSp>
          <p:nvCxnSpPr>
            <p:cNvPr id="13" name="Straight Connector 12"/>
            <p:cNvCxnSpPr/>
            <p:nvPr/>
          </p:nvCxnSpPr>
          <p:spPr>
            <a:xfrm>
              <a:off x="6942667" y="544074"/>
              <a:ext cx="449070" cy="1588"/>
            </a:xfrm>
            <a:prstGeom prst="line">
              <a:avLst/>
            </a:prstGeom>
            <a:ln w="15875"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rot="5400000">
              <a:off x="7259184" y="676627"/>
              <a:ext cx="266693" cy="1588"/>
            </a:xfrm>
            <a:prstGeom prst="straightConnector1">
              <a:avLst/>
            </a:prstGeom>
            <a:ln w="15875" cap="flat" cmpd="sng" algn="ctr">
              <a:solidFill>
                <a:srgbClr val="00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rot="5400000">
              <a:off x="6810114" y="676627"/>
              <a:ext cx="266693" cy="1588"/>
            </a:xfrm>
            <a:prstGeom prst="straightConnector1">
              <a:avLst/>
            </a:prstGeom>
            <a:ln w="15875" cap="flat" cmpd="sng" algn="ctr">
              <a:solidFill>
                <a:srgbClr val="00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grpSp>
      <p:pic>
        <p:nvPicPr>
          <p:cNvPr id="47" name="Picture 46" descr="All_partial_roughness.eps"/>
          <p:cNvPicPr>
            <a:picLocks noChangeAspect="1"/>
          </p:cNvPicPr>
          <p:nvPr/>
        </p:nvPicPr>
        <p:blipFill>
          <a:blip r:embed="rId2"/>
          <a:stretch>
            <a:fillRect/>
          </a:stretch>
        </p:blipFill>
        <p:spPr>
          <a:xfrm>
            <a:off x="114301" y="1093264"/>
            <a:ext cx="8922461" cy="5029200"/>
          </a:xfrm>
          <a:prstGeom prst="rect">
            <a:avLst/>
          </a:prstGeom>
        </p:spPr>
      </p:pic>
      <p:sp>
        <p:nvSpPr>
          <p:cNvPr id="7" name="Rectangle 6"/>
          <p:cNvSpPr/>
          <p:nvPr/>
        </p:nvSpPr>
        <p:spPr>
          <a:xfrm>
            <a:off x="1388533" y="1112359"/>
            <a:ext cx="6620934" cy="195741"/>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1549401" y="997037"/>
            <a:ext cx="1018227" cy="369332"/>
          </a:xfrm>
          <a:prstGeom prst="rect">
            <a:avLst/>
          </a:prstGeom>
          <a:noFill/>
        </p:spPr>
        <p:txBody>
          <a:bodyPr wrap="none" rtlCol="0">
            <a:spAutoFit/>
          </a:bodyPr>
          <a:lstStyle/>
          <a:p>
            <a:r>
              <a:rPr lang="en-US" dirty="0" smtClean="0"/>
              <a:t>Disparity</a:t>
            </a:r>
            <a:endParaRPr lang="en-US" dirty="0"/>
          </a:p>
        </p:txBody>
      </p:sp>
      <p:sp>
        <p:nvSpPr>
          <p:cNvPr id="10" name="TextBox 9"/>
          <p:cNvSpPr txBox="1"/>
          <p:nvPr/>
        </p:nvSpPr>
        <p:spPr>
          <a:xfrm>
            <a:off x="4015200" y="997037"/>
            <a:ext cx="1660055" cy="369332"/>
          </a:xfrm>
          <a:prstGeom prst="rect">
            <a:avLst/>
          </a:prstGeom>
          <a:noFill/>
        </p:spPr>
        <p:txBody>
          <a:bodyPr wrap="none" rtlCol="0">
            <a:spAutoFit/>
          </a:bodyPr>
          <a:lstStyle/>
          <a:p>
            <a:r>
              <a:rPr lang="en-US" dirty="0" smtClean="0"/>
              <a:t>Motion parallax</a:t>
            </a:r>
            <a:endParaRPr lang="en-US" dirty="0"/>
          </a:p>
        </p:txBody>
      </p:sp>
      <p:sp>
        <p:nvSpPr>
          <p:cNvPr id="11" name="TextBox 10"/>
          <p:cNvSpPr txBox="1"/>
          <p:nvPr/>
        </p:nvSpPr>
        <p:spPr>
          <a:xfrm>
            <a:off x="7427286" y="997037"/>
            <a:ext cx="564953" cy="369332"/>
          </a:xfrm>
          <a:prstGeom prst="rect">
            <a:avLst/>
          </a:prstGeom>
          <a:noFill/>
        </p:spPr>
        <p:txBody>
          <a:bodyPr wrap="none" rtlCol="0">
            <a:spAutoFit/>
          </a:bodyPr>
          <a:lstStyle/>
          <a:p>
            <a:r>
              <a:rPr lang="en-US" dirty="0" smtClean="0"/>
              <a:t>Blur</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1625" y="11396"/>
            <a:ext cx="2140630" cy="523220"/>
          </a:xfrm>
          <a:prstGeom prst="rect">
            <a:avLst/>
          </a:prstGeom>
          <a:noFill/>
          <a:effectLst>
            <a:outerShdw blurRad="50800" dist="38100" dir="2700000">
              <a:srgbClr val="000000">
                <a:alpha val="43000"/>
              </a:srgbClr>
            </a:outerShdw>
          </a:effectLst>
        </p:spPr>
        <p:txBody>
          <a:bodyPr wrap="none" rtlCol="0">
            <a:spAutoFit/>
          </a:bodyPr>
          <a:lstStyle/>
          <a:p>
            <a:r>
              <a:rPr lang="en-US" sz="2800" dirty="0" smtClean="0">
                <a:latin typeface="Arial"/>
                <a:cs typeface="Arial"/>
              </a:rPr>
              <a:t>Conclusions</a:t>
            </a:r>
          </a:p>
        </p:txBody>
      </p:sp>
      <p:cxnSp>
        <p:nvCxnSpPr>
          <p:cNvPr id="3" name="Straight Connector 2"/>
          <p:cNvCxnSpPr/>
          <p:nvPr/>
        </p:nvCxnSpPr>
        <p:spPr>
          <a:xfrm>
            <a:off x="0" y="540793"/>
            <a:ext cx="2489200" cy="1588"/>
          </a:xfrm>
          <a:prstGeom prst="line">
            <a:avLst/>
          </a:prstGeom>
          <a:ln w="19050" cap="flat" cmpd="sng" algn="ctr">
            <a:solidFill>
              <a:srgbClr val="000000"/>
            </a:solidFill>
            <a:prstDash val="solid"/>
            <a:round/>
            <a:headEnd type="none" w="med" len="med"/>
            <a:tailEnd type="none" w="med" len="med"/>
          </a:ln>
          <a:effectLst>
            <a:outerShdw blurRad="50800" dist="38100" dir="270000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368300" y="1054107"/>
            <a:ext cx="8293100" cy="4062651"/>
          </a:xfrm>
          <a:prstGeom prst="rect">
            <a:avLst/>
          </a:prstGeom>
          <a:noFill/>
        </p:spPr>
        <p:txBody>
          <a:bodyPr wrap="square" rtlCol="0">
            <a:spAutoFit/>
          </a:bodyPr>
          <a:lstStyle/>
          <a:p>
            <a:pPr marL="228600" indent="-228600">
              <a:spcAft>
                <a:spcPts val="1200"/>
              </a:spcAft>
              <a:buFont typeface="Arial"/>
              <a:buChar char="•"/>
            </a:pPr>
            <a:r>
              <a:rPr lang="en-US" sz="2000" dirty="0" smtClean="0">
                <a:latin typeface="Arial"/>
                <a:cs typeface="Arial"/>
              </a:rPr>
              <a:t>Reflections from </a:t>
            </a:r>
            <a:r>
              <a:rPr lang="en-US" sz="2000" dirty="0" err="1" smtClean="0">
                <a:latin typeface="Arial"/>
                <a:cs typeface="Arial"/>
              </a:rPr>
              <a:t>specular</a:t>
            </a:r>
            <a:r>
              <a:rPr lang="en-US" sz="2000" dirty="0" smtClean="0">
                <a:latin typeface="Arial"/>
                <a:cs typeface="Arial"/>
              </a:rPr>
              <a:t> surfaces with smooth geometry create virtual reflection images distinguishable from the surface by disparity, motion parallax, &amp; blur.</a:t>
            </a:r>
          </a:p>
          <a:p>
            <a:pPr marL="228600" indent="-228600">
              <a:spcAft>
                <a:spcPts val="1200"/>
              </a:spcAft>
              <a:buFont typeface="Arial"/>
              <a:buChar char="•"/>
            </a:pPr>
            <a:r>
              <a:rPr lang="en-US" sz="2000" dirty="0" smtClean="0">
                <a:latin typeface="Arial"/>
                <a:cs typeface="Arial"/>
              </a:rPr>
              <a:t>Humans use each of those reflection cues—in isolation and in combination—to estimate surface gloss. The novel observation is that blur is used. </a:t>
            </a:r>
          </a:p>
          <a:p>
            <a:pPr marL="228600" indent="-228600">
              <a:spcAft>
                <a:spcPts val="1200"/>
              </a:spcAft>
              <a:buFont typeface="Arial"/>
              <a:buChar char="•"/>
            </a:pPr>
            <a:r>
              <a:rPr lang="en-US" sz="2000" dirty="0" smtClean="0">
                <a:latin typeface="Arial"/>
                <a:cs typeface="Arial"/>
              </a:rPr>
              <a:t>When surface material is rough, virtual reflection images become less distinct. </a:t>
            </a:r>
          </a:p>
          <a:p>
            <a:pPr marL="228600" indent="-228600">
              <a:spcAft>
                <a:spcPts val="1200"/>
              </a:spcAft>
              <a:buFont typeface="Arial"/>
              <a:buChar char="•"/>
            </a:pPr>
            <a:r>
              <a:rPr lang="en-US" sz="2000" dirty="0" smtClean="0">
                <a:latin typeface="Arial"/>
                <a:cs typeface="Arial"/>
              </a:rPr>
              <a:t>Pinhole rendering of reflections, which is commonplace, is inappropriate because humans use focus cues to estimate gloss.</a:t>
            </a:r>
          </a:p>
          <a:p>
            <a:pPr marL="228600" indent="228600">
              <a:spcAft>
                <a:spcPts val="600"/>
              </a:spcAft>
            </a:pPr>
            <a:endParaRPr lang="en-US" dirty="0" smtClean="0">
              <a:latin typeface="Arial"/>
              <a:cs typeface="Arial"/>
            </a:endParaRPr>
          </a:p>
        </p:txBody>
      </p:sp>
      <p:sp>
        <p:nvSpPr>
          <p:cNvPr id="7" name="TextBox 6"/>
          <p:cNvSpPr txBox="1"/>
          <p:nvPr/>
        </p:nvSpPr>
        <p:spPr>
          <a:xfrm>
            <a:off x="5492103" y="5911334"/>
            <a:ext cx="2750197" cy="369332"/>
          </a:xfrm>
          <a:prstGeom prst="rect">
            <a:avLst/>
          </a:prstGeom>
          <a:noFill/>
        </p:spPr>
        <p:txBody>
          <a:bodyPr wrap="none" rtlCol="0">
            <a:spAutoFit/>
          </a:bodyPr>
          <a:lstStyle/>
          <a:p>
            <a:r>
              <a:rPr lang="en-US" dirty="0" smtClean="0">
                <a:latin typeface="Arial"/>
                <a:cs typeface="Arial"/>
              </a:rPr>
              <a:t>Funding from NSF &amp; NIH</a:t>
            </a:r>
          </a:p>
        </p:txBody>
      </p:sp>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tereoGeometry.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5844" y="964406"/>
            <a:ext cx="3152347" cy="6341510"/>
          </a:xfrm>
          <a:prstGeom prst="rect">
            <a:avLst/>
          </a:prstGeom>
        </p:spPr>
      </p:pic>
      <p:sp>
        <p:nvSpPr>
          <p:cNvPr id="13" name="Rectangle 12"/>
          <p:cNvSpPr/>
          <p:nvPr/>
        </p:nvSpPr>
        <p:spPr>
          <a:xfrm>
            <a:off x="3635455" y="2756138"/>
            <a:ext cx="334089" cy="3048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91435" tIns="45718" rIns="91435" bIns="45718" rtlCol="0" anchor="ctr"/>
          <a:lstStyle/>
          <a:p>
            <a:pPr algn="ctr"/>
            <a:endParaRPr lang="en-US"/>
          </a:p>
        </p:txBody>
      </p:sp>
      <p:sp>
        <p:nvSpPr>
          <p:cNvPr id="14" name="Rectangle 13"/>
          <p:cNvSpPr/>
          <p:nvPr/>
        </p:nvSpPr>
        <p:spPr>
          <a:xfrm>
            <a:off x="3902155" y="3783806"/>
            <a:ext cx="334089" cy="3048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91435" tIns="45718" rIns="91435" bIns="45718" rtlCol="0" anchor="ctr"/>
          <a:lstStyle/>
          <a:p>
            <a:pPr algn="ctr"/>
            <a:endParaRPr lang="en-US"/>
          </a:p>
        </p:txBody>
      </p:sp>
      <p:sp>
        <p:nvSpPr>
          <p:cNvPr id="15" name="Rectangle 14"/>
          <p:cNvSpPr/>
          <p:nvPr/>
        </p:nvSpPr>
        <p:spPr>
          <a:xfrm>
            <a:off x="2483643" y="4615345"/>
            <a:ext cx="244079" cy="442671"/>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91435" tIns="45718" rIns="91435" bIns="45718" rtlCol="0" anchor="ctr"/>
          <a:lstStyle/>
          <a:p>
            <a:pPr algn="ctr"/>
            <a:endParaRPr lang="en-US"/>
          </a:p>
        </p:txBody>
      </p:sp>
      <p:sp>
        <p:nvSpPr>
          <p:cNvPr id="16" name="Rectangle 15"/>
          <p:cNvSpPr/>
          <p:nvPr/>
        </p:nvSpPr>
        <p:spPr>
          <a:xfrm>
            <a:off x="3702843" y="5917406"/>
            <a:ext cx="228600" cy="2286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91435" tIns="45718" rIns="91435" bIns="45718" rtlCol="0" anchor="ctr"/>
          <a:lstStyle/>
          <a:p>
            <a:pPr algn="ctr"/>
            <a:endParaRPr lang="en-US"/>
          </a:p>
        </p:txBody>
      </p:sp>
      <p:sp>
        <p:nvSpPr>
          <p:cNvPr id="17" name="Rectangle 16"/>
          <p:cNvSpPr/>
          <p:nvPr/>
        </p:nvSpPr>
        <p:spPr>
          <a:xfrm>
            <a:off x="1264443" y="5932488"/>
            <a:ext cx="228600" cy="2286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91435" tIns="45718" rIns="91435" bIns="45718" rtlCol="0" anchor="ctr"/>
          <a:lstStyle/>
          <a:p>
            <a:pPr algn="ctr"/>
            <a:endParaRPr lang="en-US"/>
          </a:p>
        </p:txBody>
      </p:sp>
      <p:sp>
        <p:nvSpPr>
          <p:cNvPr id="9" name="TextBox 8"/>
          <p:cNvSpPr txBox="1"/>
          <p:nvPr/>
        </p:nvSpPr>
        <p:spPr>
          <a:xfrm>
            <a:off x="3617342" y="2575563"/>
            <a:ext cx="444426" cy="461661"/>
          </a:xfrm>
          <a:prstGeom prst="rect">
            <a:avLst/>
          </a:prstGeom>
          <a:solidFill>
            <a:srgbClr val="FFFFFF"/>
          </a:solidFill>
        </p:spPr>
        <p:txBody>
          <a:bodyPr wrap="none" lIns="91435" tIns="45718" rIns="91435" bIns="45718" rtlCol="0">
            <a:spAutoFit/>
          </a:bodyPr>
          <a:lstStyle/>
          <a:p>
            <a:r>
              <a:rPr lang="en-US" i="1" dirty="0" smtClean="0">
                <a:latin typeface="Times New Roman"/>
                <a:cs typeface="Times New Roman"/>
              </a:rPr>
              <a:t>z</a:t>
            </a:r>
            <a:r>
              <a:rPr lang="en-US" baseline="-25000" dirty="0" smtClean="0">
                <a:latin typeface="Times New Roman"/>
                <a:cs typeface="Times New Roman"/>
              </a:rPr>
              <a:t>0</a:t>
            </a:r>
            <a:endParaRPr lang="en-US" baseline="-25000" dirty="0">
              <a:latin typeface="Times New Roman"/>
              <a:cs typeface="Times New Roman"/>
            </a:endParaRPr>
          </a:p>
        </p:txBody>
      </p:sp>
      <p:sp>
        <p:nvSpPr>
          <p:cNvPr id="8" name="TextBox 7"/>
          <p:cNvSpPr txBox="1"/>
          <p:nvPr/>
        </p:nvSpPr>
        <p:spPr>
          <a:xfrm>
            <a:off x="3898978" y="3606327"/>
            <a:ext cx="444426" cy="461661"/>
          </a:xfrm>
          <a:prstGeom prst="rect">
            <a:avLst/>
          </a:prstGeom>
          <a:solidFill>
            <a:srgbClr val="FFFFFF"/>
          </a:solidFill>
        </p:spPr>
        <p:txBody>
          <a:bodyPr wrap="none" lIns="91435" tIns="45718" rIns="91435" bIns="45718" rtlCol="0">
            <a:spAutoFit/>
          </a:bodyPr>
          <a:lstStyle/>
          <a:p>
            <a:r>
              <a:rPr lang="en-US" i="1" dirty="0" smtClean="0">
                <a:latin typeface="Times New Roman"/>
                <a:cs typeface="Times New Roman"/>
              </a:rPr>
              <a:t>z</a:t>
            </a:r>
            <a:r>
              <a:rPr lang="en-US" baseline="-25000" dirty="0" smtClean="0">
                <a:latin typeface="Times New Roman"/>
                <a:cs typeface="Times New Roman"/>
              </a:rPr>
              <a:t>1</a:t>
            </a:r>
            <a:endParaRPr lang="en-US" baseline="-25000" dirty="0">
              <a:latin typeface="Times New Roman"/>
              <a:cs typeface="Times New Roman"/>
            </a:endParaRPr>
          </a:p>
        </p:txBody>
      </p:sp>
      <p:sp>
        <p:nvSpPr>
          <p:cNvPr id="10" name="TextBox 9"/>
          <p:cNvSpPr txBox="1"/>
          <p:nvPr/>
        </p:nvSpPr>
        <p:spPr>
          <a:xfrm>
            <a:off x="2386837" y="4639278"/>
            <a:ext cx="346017" cy="380258"/>
          </a:xfrm>
          <a:prstGeom prst="rect">
            <a:avLst/>
          </a:prstGeom>
          <a:solidFill>
            <a:srgbClr val="FFFFFF"/>
          </a:solidFill>
        </p:spPr>
        <p:txBody>
          <a:bodyPr wrap="square" lIns="91435" tIns="45718" rIns="91435" bIns="45718" rtlCol="0">
            <a:spAutoFit/>
          </a:bodyPr>
          <a:lstStyle/>
          <a:p>
            <a:r>
              <a:rPr lang="en-US" i="1" dirty="0" smtClean="0">
                <a:latin typeface="Times New Roman"/>
                <a:cs typeface="Times New Roman"/>
              </a:rPr>
              <a:t>M</a:t>
            </a:r>
            <a:endParaRPr lang="en-US" baseline="-25000" dirty="0">
              <a:latin typeface="Times New Roman"/>
              <a:cs typeface="Times New Roman"/>
            </a:endParaRPr>
          </a:p>
        </p:txBody>
      </p:sp>
      <p:sp>
        <p:nvSpPr>
          <p:cNvPr id="11" name="TextBox 10"/>
          <p:cNvSpPr txBox="1"/>
          <p:nvPr/>
        </p:nvSpPr>
        <p:spPr>
          <a:xfrm>
            <a:off x="1108472" y="5784298"/>
            <a:ext cx="688894" cy="481861"/>
          </a:xfrm>
          <a:prstGeom prst="rect">
            <a:avLst/>
          </a:prstGeom>
          <a:noFill/>
        </p:spPr>
        <p:txBody>
          <a:bodyPr wrap="square" lIns="91435" tIns="45718" rIns="91435" bIns="45718" rtlCol="0">
            <a:spAutoFit/>
          </a:bodyPr>
          <a:lstStyle/>
          <a:p>
            <a:r>
              <a:rPr lang="en-US" sz="2500" i="1" dirty="0" smtClean="0">
                <a:solidFill>
                  <a:srgbClr val="FF0000"/>
                </a:solidFill>
                <a:latin typeface="Times New Roman"/>
                <a:cs typeface="Times New Roman"/>
              </a:rPr>
              <a:t>X</a:t>
            </a:r>
            <a:r>
              <a:rPr lang="en-US" sz="2500" i="1" baseline="-25000" dirty="0" smtClean="0">
                <a:solidFill>
                  <a:srgbClr val="FF0000"/>
                </a:solidFill>
                <a:latin typeface="Times New Roman"/>
                <a:cs typeface="Times New Roman"/>
              </a:rPr>
              <a:t>L</a:t>
            </a:r>
            <a:endParaRPr lang="en-US" sz="2500" i="1" baseline="-25000" dirty="0">
              <a:solidFill>
                <a:srgbClr val="FF0000"/>
              </a:solidFill>
              <a:latin typeface="Times New Roman"/>
              <a:cs typeface="Times New Roman"/>
            </a:endParaRPr>
          </a:p>
        </p:txBody>
      </p:sp>
      <p:sp>
        <p:nvSpPr>
          <p:cNvPr id="12" name="TextBox 11"/>
          <p:cNvSpPr txBox="1"/>
          <p:nvPr/>
        </p:nvSpPr>
        <p:spPr>
          <a:xfrm>
            <a:off x="3500914" y="5784298"/>
            <a:ext cx="715089" cy="481861"/>
          </a:xfrm>
          <a:prstGeom prst="rect">
            <a:avLst/>
          </a:prstGeom>
          <a:noFill/>
        </p:spPr>
        <p:txBody>
          <a:bodyPr wrap="square" lIns="91435" tIns="45718" rIns="91435" bIns="45718" rtlCol="0">
            <a:spAutoFit/>
          </a:bodyPr>
          <a:lstStyle/>
          <a:p>
            <a:r>
              <a:rPr lang="en-US" sz="2500" i="1" dirty="0" smtClean="0">
                <a:solidFill>
                  <a:srgbClr val="FF0000"/>
                </a:solidFill>
                <a:latin typeface="Times New Roman"/>
                <a:cs typeface="Times New Roman"/>
              </a:rPr>
              <a:t>X</a:t>
            </a:r>
            <a:r>
              <a:rPr lang="en-US" sz="2500" i="1" baseline="-25000" dirty="0" smtClean="0">
                <a:solidFill>
                  <a:srgbClr val="FF0000"/>
                </a:solidFill>
                <a:latin typeface="Times New Roman"/>
                <a:cs typeface="Times New Roman"/>
              </a:rPr>
              <a:t>R</a:t>
            </a:r>
            <a:endParaRPr lang="en-US" sz="2500" i="1" baseline="-25000" dirty="0">
              <a:solidFill>
                <a:srgbClr val="FF0000"/>
              </a:solidFill>
              <a:latin typeface="Times New Roman"/>
              <a:cs typeface="Times New Roman"/>
            </a:endParaRPr>
          </a:p>
        </p:txBody>
      </p:sp>
      <p:graphicFrame>
        <p:nvGraphicFramePr>
          <p:cNvPr id="50178" name="Object 2"/>
          <p:cNvGraphicFramePr>
            <a:graphicFrameLocks noChangeAspect="1"/>
          </p:cNvGraphicFramePr>
          <p:nvPr/>
        </p:nvGraphicFramePr>
        <p:xfrm>
          <a:off x="4828114" y="2360613"/>
          <a:ext cx="3602037" cy="960437"/>
        </p:xfrm>
        <a:graphic>
          <a:graphicData uri="http://schemas.openxmlformats.org/presentationml/2006/ole">
            <mc:AlternateContent xmlns:mc="http://schemas.openxmlformats.org/markup-compatibility/2006">
              <mc:Choice xmlns:v="urn:schemas-microsoft-com:vml" Requires="v">
                <p:oleObj spid="_x0000_s84999" name="Equation" r:id="rId4" imgW="1765300" imgH="469900" progId="Equation.DSMT4">
                  <p:embed/>
                </p:oleObj>
              </mc:Choice>
              <mc:Fallback>
                <p:oleObj name="Equation" r:id="rId4" imgW="1765300" imgH="469900" progId="Equation.DSMT4">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28114" y="2360613"/>
                        <a:ext cx="3602037" cy="960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20" name="Rectangle 19"/>
          <p:cNvSpPr/>
          <p:nvPr/>
        </p:nvSpPr>
        <p:spPr bwMode="auto">
          <a:xfrm>
            <a:off x="7467600" y="0"/>
            <a:ext cx="1676400" cy="1447800"/>
          </a:xfrm>
          <a:prstGeom prst="rect">
            <a:avLst/>
          </a:prstGeom>
          <a:solidFill>
            <a:srgbClr val="FFFFFF"/>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25" charset="0"/>
            </a:endParaRPr>
          </a:p>
        </p:txBody>
      </p:sp>
      <p:graphicFrame>
        <p:nvGraphicFramePr>
          <p:cNvPr id="21" name="Object 20"/>
          <p:cNvGraphicFramePr>
            <a:graphicFrameLocks noChangeAspect="1"/>
          </p:cNvGraphicFramePr>
          <p:nvPr/>
        </p:nvGraphicFramePr>
        <p:xfrm>
          <a:off x="4828114" y="3766873"/>
          <a:ext cx="3895725" cy="1143000"/>
        </p:xfrm>
        <a:graphic>
          <a:graphicData uri="http://schemas.openxmlformats.org/presentationml/2006/ole">
            <mc:AlternateContent xmlns:mc="http://schemas.openxmlformats.org/markup-compatibility/2006">
              <mc:Choice xmlns:v="urn:schemas-microsoft-com:vml" Requires="v">
                <p:oleObj spid="_x0000_s85000" name="Equation" r:id="rId6" imgW="1689100" imgH="495300" progId="Equation.DSMT4">
                  <p:embed/>
                </p:oleObj>
              </mc:Choice>
              <mc:Fallback>
                <p:oleObj name="Equation" r:id="rId6" imgW="1689100" imgH="495300" progId="Equation.DSMT4">
                  <p:embed/>
                  <p:pic>
                    <p:nvPicPr>
                      <p:cNvPr id="0"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28114" y="3766873"/>
                        <a:ext cx="3895725" cy="1143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3" name="Rectangle 22"/>
          <p:cNvSpPr/>
          <p:nvPr/>
        </p:nvSpPr>
        <p:spPr>
          <a:xfrm>
            <a:off x="1888063" y="4756581"/>
            <a:ext cx="160867" cy="15639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7" name="Straight Connector 26"/>
          <p:cNvCxnSpPr/>
          <p:nvPr/>
        </p:nvCxnSpPr>
        <p:spPr>
          <a:xfrm>
            <a:off x="1929634" y="4858185"/>
            <a:ext cx="381000" cy="1588"/>
          </a:xfrm>
          <a:prstGeom prst="line">
            <a:avLst/>
          </a:pr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nvGrpSpPr>
          <p:cNvPr id="25" name="Group 24"/>
          <p:cNvGrpSpPr/>
          <p:nvPr/>
        </p:nvGrpSpPr>
        <p:grpSpPr>
          <a:xfrm>
            <a:off x="5170487" y="4911172"/>
            <a:ext cx="1723879" cy="474124"/>
            <a:chOff x="5170487" y="4911172"/>
            <a:chExt cx="1723879" cy="474124"/>
          </a:xfrm>
        </p:grpSpPr>
        <p:graphicFrame>
          <p:nvGraphicFramePr>
            <p:cNvPr id="22" name="Object 21"/>
            <p:cNvGraphicFramePr>
              <a:graphicFrameLocks noChangeAspect="1"/>
            </p:cNvGraphicFramePr>
            <p:nvPr/>
          </p:nvGraphicFramePr>
          <p:xfrm>
            <a:off x="5170487" y="5019536"/>
            <a:ext cx="309489" cy="365760"/>
          </p:xfrm>
          <a:graphic>
            <a:graphicData uri="http://schemas.openxmlformats.org/presentationml/2006/ole">
              <mc:AlternateContent xmlns:mc="http://schemas.openxmlformats.org/markup-compatibility/2006">
                <mc:Choice xmlns:v="urn:schemas-microsoft-com:vml" Requires="v">
                  <p:oleObj spid="_x0000_s85001" name="Equation" r:id="rId8" imgW="139700" imgH="165100" progId="Equation.DSMT4">
                    <p:embed/>
                  </p:oleObj>
                </mc:Choice>
                <mc:Fallback>
                  <p:oleObj name="Equation" r:id="rId8" imgW="139700" imgH="165100" progId="Equation.DSMT4">
                    <p:embed/>
                    <p:pic>
                      <p:nvPicPr>
                        <p:cNvPr id="0"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70487" y="5019536"/>
                          <a:ext cx="309489" cy="36576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4" name="TextBox 23"/>
            <p:cNvSpPr txBox="1"/>
            <p:nvPr/>
          </p:nvSpPr>
          <p:spPr>
            <a:xfrm>
              <a:off x="5486408" y="4911172"/>
              <a:ext cx="1407958" cy="430887"/>
            </a:xfrm>
            <a:prstGeom prst="rect">
              <a:avLst/>
            </a:prstGeom>
            <a:noFill/>
          </p:spPr>
          <p:txBody>
            <a:bodyPr wrap="none" rtlCol="0">
              <a:spAutoFit/>
            </a:bodyPr>
            <a:lstStyle/>
            <a:p>
              <a:r>
                <a:rPr lang="en-US" sz="2200" dirty="0" smtClean="0">
                  <a:latin typeface="Arial"/>
                  <a:cs typeface="Arial"/>
                </a:rPr>
                <a:t>in radians</a:t>
              </a:r>
              <a:endParaRPr lang="en-US" sz="2200" dirty="0">
                <a:latin typeface="Arial"/>
                <a:cs typeface="Arial"/>
              </a:endParaRPr>
            </a:p>
          </p:txBody>
        </p:sp>
      </p:grpSp>
      <p:sp>
        <p:nvSpPr>
          <p:cNvPr id="26" name="TextBox 25"/>
          <p:cNvSpPr txBox="1"/>
          <p:nvPr/>
        </p:nvSpPr>
        <p:spPr>
          <a:xfrm>
            <a:off x="1247510" y="5160274"/>
            <a:ext cx="883099" cy="400110"/>
          </a:xfrm>
          <a:prstGeom prst="rect">
            <a:avLst/>
          </a:prstGeom>
          <a:noFill/>
        </p:spPr>
        <p:txBody>
          <a:bodyPr wrap="none" rtlCol="0">
            <a:spAutoFit/>
          </a:bodyPr>
          <a:lstStyle/>
          <a:p>
            <a:r>
              <a:rPr lang="en-US" sz="2000" dirty="0" smtClean="0">
                <a:latin typeface="Arial"/>
                <a:cs typeface="Arial"/>
              </a:rPr>
              <a:t>time 1</a:t>
            </a:r>
            <a:endParaRPr lang="en-US" sz="2000" dirty="0">
              <a:latin typeface="Arial"/>
              <a:cs typeface="Arial"/>
            </a:endParaRPr>
          </a:p>
        </p:txBody>
      </p:sp>
      <p:sp>
        <p:nvSpPr>
          <p:cNvPr id="29" name="TextBox 28"/>
          <p:cNvSpPr txBox="1"/>
          <p:nvPr/>
        </p:nvSpPr>
        <p:spPr>
          <a:xfrm>
            <a:off x="3066678" y="5160274"/>
            <a:ext cx="883099" cy="400110"/>
          </a:xfrm>
          <a:prstGeom prst="rect">
            <a:avLst/>
          </a:prstGeom>
          <a:noFill/>
        </p:spPr>
        <p:txBody>
          <a:bodyPr wrap="none" rtlCol="0">
            <a:spAutoFit/>
          </a:bodyPr>
          <a:lstStyle/>
          <a:p>
            <a:r>
              <a:rPr lang="en-US" sz="2000" dirty="0" smtClean="0">
                <a:latin typeface="Arial"/>
                <a:cs typeface="Arial"/>
              </a:rPr>
              <a:t>time 2</a:t>
            </a:r>
            <a:endParaRPr lang="en-US" sz="2000" dirty="0">
              <a:latin typeface="Arial"/>
              <a:cs typeface="Arial"/>
            </a:endParaRPr>
          </a:p>
        </p:txBody>
      </p:sp>
      <p:sp>
        <p:nvSpPr>
          <p:cNvPr id="30" name="TextBox 29"/>
          <p:cNvSpPr txBox="1"/>
          <p:nvPr/>
        </p:nvSpPr>
        <p:spPr>
          <a:xfrm>
            <a:off x="76533" y="1"/>
            <a:ext cx="2659692" cy="523216"/>
          </a:xfrm>
          <a:prstGeom prst="rect">
            <a:avLst/>
          </a:prstGeom>
          <a:noFill/>
          <a:effectLst>
            <a:outerShdw blurRad="50800" dist="38100" dir="2700000">
              <a:srgbClr val="000000">
                <a:alpha val="43000"/>
              </a:srgbClr>
            </a:outerShdw>
          </a:effectLst>
        </p:spPr>
        <p:txBody>
          <a:bodyPr wrap="none" lIns="91435" tIns="45718" rIns="91435" bIns="45718" rtlCol="0">
            <a:spAutoFit/>
          </a:bodyPr>
          <a:lstStyle/>
          <a:p>
            <a:r>
              <a:rPr lang="en-US" sz="2800" dirty="0" smtClean="0">
                <a:latin typeface="Arial"/>
                <a:cs typeface="Arial"/>
              </a:rPr>
              <a:t>Motion Parallax</a:t>
            </a:r>
            <a:endParaRPr lang="en-US" sz="2800" dirty="0">
              <a:latin typeface="Arial"/>
              <a:cs typeface="Arial"/>
            </a:endParaRPr>
          </a:p>
        </p:txBody>
      </p:sp>
      <p:cxnSp>
        <p:nvCxnSpPr>
          <p:cNvPr id="31" name="Straight Connector 30"/>
          <p:cNvCxnSpPr/>
          <p:nvPr/>
        </p:nvCxnSpPr>
        <p:spPr>
          <a:xfrm>
            <a:off x="1" y="519343"/>
            <a:ext cx="2736224" cy="1588"/>
          </a:xfrm>
          <a:prstGeom prst="line">
            <a:avLst/>
          </a:prstGeom>
          <a:ln w="19050" cap="flat" cmpd="sng" algn="ctr">
            <a:solidFill>
              <a:schemeClr val="tx1"/>
            </a:solidFill>
            <a:prstDash val="solid"/>
            <a:round/>
            <a:headEnd type="none" w="med" len="med"/>
            <a:tailEnd type="none" w="med" len="med"/>
          </a:ln>
          <a:effectLst>
            <a:outerShdw blurRad="50800" dist="38100" dir="2700000">
              <a:srgbClr val="000000">
                <a:alpha val="43000"/>
              </a:srgbClr>
            </a:outerShdw>
          </a:effectLst>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rot="5400000">
            <a:off x="3905532" y="5354044"/>
            <a:ext cx="824944" cy="1588"/>
          </a:xfrm>
          <a:prstGeom prst="straightConnector1">
            <a:avLst/>
          </a:prstGeom>
          <a:ln w="2540" cap="flat" cmpd="sng" algn="ctr">
            <a:solidFill>
              <a:schemeClr val="tx1"/>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grpSp>
        <p:nvGrpSpPr>
          <p:cNvPr id="32" name="Group 31"/>
          <p:cNvGrpSpPr/>
          <p:nvPr/>
        </p:nvGrpSpPr>
        <p:grpSpPr>
          <a:xfrm>
            <a:off x="4150091" y="5103872"/>
            <a:ext cx="379493" cy="390668"/>
            <a:chOff x="5913607" y="1186934"/>
            <a:chExt cx="379493" cy="390668"/>
          </a:xfrm>
        </p:grpSpPr>
        <p:sp>
          <p:nvSpPr>
            <p:cNvPr id="33" name="Rectangle 32"/>
            <p:cNvSpPr/>
            <p:nvPr/>
          </p:nvSpPr>
          <p:spPr>
            <a:xfrm>
              <a:off x="6003835" y="1263134"/>
              <a:ext cx="136865" cy="3144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TextBox 33"/>
            <p:cNvSpPr txBox="1"/>
            <p:nvPr/>
          </p:nvSpPr>
          <p:spPr>
            <a:xfrm>
              <a:off x="5913607" y="1186934"/>
              <a:ext cx="379493" cy="369332"/>
            </a:xfrm>
            <a:prstGeom prst="rect">
              <a:avLst/>
            </a:prstGeom>
            <a:noFill/>
          </p:spPr>
          <p:txBody>
            <a:bodyPr wrap="none" rtlCol="0">
              <a:spAutoFit/>
            </a:bodyPr>
            <a:lstStyle/>
            <a:p>
              <a:r>
                <a:rPr lang="en-US" i="1" dirty="0" smtClean="0">
                  <a:latin typeface="Times New Roman"/>
                  <a:cs typeface="Times New Roman"/>
                </a:rPr>
                <a:t>s</a:t>
              </a:r>
              <a:r>
                <a:rPr lang="en-US" baseline="-25000" dirty="0" smtClean="0">
                  <a:latin typeface="Times New Roman"/>
                  <a:cs typeface="Times New Roman"/>
                </a:rPr>
                <a:t>0</a:t>
              </a:r>
              <a:endParaRPr lang="en-US" baseline="-25000" dirty="0">
                <a:latin typeface="Times New Roman"/>
                <a:cs typeface="Times New Roman"/>
              </a:endParaRPr>
            </a:p>
          </p:txBody>
        </p:sp>
      </p:grpSp>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1_S_0001.mov">
            <a:hlinkClick r:id="" action="ppaction://media"/>
          </p:cNvPr>
          <p:cNvPicPr/>
          <p:nvPr>
            <a:videoFile r:link="rId2"/>
            <p:extLst>
              <p:ext uri="{DAA4B4D4-6D71-4841-9C94-3DE7FCFB9230}">
                <p14:media xmlns:p14="http://schemas.microsoft.com/office/powerpoint/2010/main" r:embed="rId1"/>
              </p:ext>
            </p:extLst>
          </p:nvPr>
        </p:nvPicPr>
        <p:blipFill rotWithShape="1">
          <a:blip r:embed="rId4">
            <a:lum bright="2000" contrast="2000"/>
          </a:blip>
          <a:srcRect l="19130" t="37197" r="15905" b="8378"/>
          <a:stretch/>
        </p:blipFill>
        <p:spPr>
          <a:xfrm>
            <a:off x="1557119" y="1264840"/>
            <a:ext cx="6029763" cy="5051482"/>
          </a:xfrm>
          <a:prstGeom prst="rect">
            <a:avLst/>
          </a:prstGeom>
        </p:spPr>
      </p:pic>
      <p:sp>
        <p:nvSpPr>
          <p:cNvPr id="5" name="TextBox 4"/>
          <p:cNvSpPr txBox="1"/>
          <p:nvPr/>
        </p:nvSpPr>
        <p:spPr>
          <a:xfrm>
            <a:off x="5665183" y="6477195"/>
            <a:ext cx="3419559" cy="338554"/>
          </a:xfrm>
          <a:prstGeom prst="rect">
            <a:avLst/>
          </a:prstGeom>
          <a:noFill/>
        </p:spPr>
        <p:txBody>
          <a:bodyPr wrap="square" rtlCol="0">
            <a:spAutoFit/>
          </a:bodyPr>
          <a:lstStyle/>
          <a:p>
            <a:pPr algn="r"/>
            <a:r>
              <a:rPr lang="de-DE" sz="1600" dirty="0" smtClean="0">
                <a:solidFill>
                  <a:srgbClr val="000000"/>
                </a:solidFill>
                <a:latin typeface="Arial"/>
                <a:cs typeface="Arial"/>
              </a:rPr>
              <a:t>Hartung &amp; Kersten (2002)</a:t>
            </a:r>
            <a:endParaRPr lang="en-US" sz="1600" dirty="0">
              <a:solidFill>
                <a:srgbClr val="000000"/>
              </a:solidFill>
              <a:latin typeface="Arial"/>
              <a:cs typeface="Arial"/>
            </a:endParaRPr>
          </a:p>
        </p:txBody>
      </p:sp>
      <p:sp>
        <p:nvSpPr>
          <p:cNvPr id="6" name="TextBox 5"/>
          <p:cNvSpPr txBox="1"/>
          <p:nvPr/>
        </p:nvSpPr>
        <p:spPr>
          <a:xfrm>
            <a:off x="85304" y="22442"/>
            <a:ext cx="2659702" cy="523220"/>
          </a:xfrm>
          <a:prstGeom prst="rect">
            <a:avLst/>
          </a:prstGeom>
          <a:noFill/>
          <a:effectLst>
            <a:outerShdw blurRad="50800" dist="38100" dir="2700000">
              <a:srgbClr val="000000">
                <a:alpha val="43000"/>
              </a:srgbClr>
            </a:outerShdw>
          </a:effectLst>
        </p:spPr>
        <p:txBody>
          <a:bodyPr wrap="none" rtlCol="0">
            <a:spAutoFit/>
          </a:bodyPr>
          <a:lstStyle/>
          <a:p>
            <a:r>
              <a:rPr lang="en-US" sz="2800" dirty="0" smtClean="0">
                <a:latin typeface="Arial"/>
                <a:cs typeface="Arial"/>
              </a:rPr>
              <a:t>Motion Parallax</a:t>
            </a:r>
            <a:endParaRPr lang="en-US" sz="2800" dirty="0">
              <a:latin typeface="Arial"/>
              <a:cs typeface="Arial"/>
            </a:endParaRPr>
          </a:p>
        </p:txBody>
      </p:sp>
      <p:cxnSp>
        <p:nvCxnSpPr>
          <p:cNvPr id="7" name="Straight Connector 6"/>
          <p:cNvCxnSpPr/>
          <p:nvPr/>
        </p:nvCxnSpPr>
        <p:spPr>
          <a:xfrm>
            <a:off x="0" y="561104"/>
            <a:ext cx="2745006" cy="1588"/>
          </a:xfrm>
          <a:prstGeom prst="line">
            <a:avLst/>
          </a:prstGeom>
          <a:ln w="19050" cap="flat" cmpd="sng" algn="ctr">
            <a:solidFill>
              <a:schemeClr val="tx1"/>
            </a:solidFill>
            <a:prstDash val="solid"/>
            <a:round/>
            <a:headEnd type="none" w="med" len="med"/>
            <a:tailEnd type="none" w="med" len="med"/>
          </a:ln>
          <a:effectLst>
            <a:outerShdw blurRad="50800" dist="38100" dir="2700000">
              <a:srgbClr val="000000">
                <a:alpha val="43000"/>
              </a:srgbClr>
            </a:outerShdw>
          </a:effectLst>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mute="1">
                <p:cTn id="12" repeatCount="indefinite" fill="hold" display="0">
                  <p:stCondLst>
                    <p:cond delay="indefinite"/>
                  </p:stCondLst>
                </p:cTn>
                <p:tgtEl>
                  <p:spTgt spid="4"/>
                </p:tgtEl>
              </p:cMediaNode>
            </p:vide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Previous work on triangulation cues and material perception</a:t>
            </a:r>
            <a:endParaRPr lang="en-US" dirty="0"/>
          </a:p>
        </p:txBody>
      </p:sp>
      <p:sp>
        <p:nvSpPr>
          <p:cNvPr id="3" name="Content Placeholder 2"/>
          <p:cNvSpPr>
            <a:spLocks noGrp="1"/>
          </p:cNvSpPr>
          <p:nvPr>
            <p:ph idx="1"/>
          </p:nvPr>
        </p:nvSpPr>
        <p:spPr>
          <a:xfrm>
            <a:off x="457200" y="1905001"/>
            <a:ext cx="4141504" cy="4476750"/>
          </a:xfrm>
        </p:spPr>
        <p:txBody>
          <a:bodyPr>
            <a:normAutofit lnSpcReduction="10000"/>
          </a:bodyPr>
          <a:lstStyle/>
          <a:p>
            <a:pPr marL="0" indent="0">
              <a:spcBef>
                <a:spcPts val="1600"/>
              </a:spcBef>
              <a:buNone/>
            </a:pPr>
            <a:r>
              <a:rPr lang="en-US" sz="3000" dirty="0" smtClean="0"/>
              <a:t>Perception of gloss is enhanced by</a:t>
            </a:r>
          </a:p>
          <a:p>
            <a:pPr lvl="1">
              <a:spcBef>
                <a:spcPts val="1600"/>
              </a:spcBef>
            </a:pPr>
            <a:r>
              <a:rPr lang="en-US" sz="2600" dirty="0"/>
              <a:t>Changes in illumination with observer motion</a:t>
            </a:r>
          </a:p>
          <a:p>
            <a:pPr lvl="1">
              <a:spcBef>
                <a:spcPts val="1600"/>
              </a:spcBef>
            </a:pPr>
            <a:r>
              <a:rPr lang="en-US" sz="2600" dirty="0" smtClean="0"/>
              <a:t>Differences </a:t>
            </a:r>
            <a:r>
              <a:rPr lang="en-US" sz="2600" dirty="0"/>
              <a:t>between </a:t>
            </a:r>
            <a:r>
              <a:rPr lang="en-US" sz="2600" dirty="0" smtClean="0"/>
              <a:t>the two eyes in the luminance of an area</a:t>
            </a:r>
          </a:p>
          <a:p>
            <a:pPr marL="0" indent="0">
              <a:spcBef>
                <a:spcPts val="1600"/>
              </a:spcBef>
              <a:buNone/>
            </a:pPr>
            <a:r>
              <a:rPr lang="en-US" sz="3000" dirty="0" smtClean="0"/>
              <a:t>No previous work on blur and material perception</a:t>
            </a: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709829" y="3111501"/>
            <a:ext cx="4225291" cy="3014663"/>
          </a:xfrm>
          <a:prstGeom prst="rect">
            <a:avLst/>
          </a:prstGeom>
          <a:ln>
            <a:solidFill>
              <a:srgbClr val="000000"/>
            </a:solidFill>
          </a:ln>
        </p:spPr>
      </p:pic>
      <p:sp>
        <p:nvSpPr>
          <p:cNvPr id="5" name="Rectangle 4"/>
          <p:cNvSpPr/>
          <p:nvPr/>
        </p:nvSpPr>
        <p:spPr>
          <a:xfrm>
            <a:off x="5492751" y="2026336"/>
            <a:ext cx="2682876" cy="954107"/>
          </a:xfrm>
          <a:prstGeom prst="rect">
            <a:avLst/>
          </a:prstGeom>
        </p:spPr>
        <p:txBody>
          <a:bodyPr wrap="square">
            <a:spAutoFit/>
          </a:bodyPr>
          <a:lstStyle/>
          <a:p>
            <a:pPr algn="ctr">
              <a:spcBef>
                <a:spcPts val="1600"/>
              </a:spcBef>
            </a:pPr>
            <a:r>
              <a:rPr lang="en-US" sz="2800" dirty="0">
                <a:latin typeface="Optima"/>
                <a:cs typeface="Optima"/>
              </a:rPr>
              <a:t>Sakano &amp; Ando </a:t>
            </a:r>
            <a:br>
              <a:rPr lang="en-US" sz="2800" dirty="0">
                <a:latin typeface="Optima"/>
                <a:cs typeface="Optima"/>
              </a:rPr>
            </a:br>
            <a:r>
              <a:rPr lang="en-US" sz="2800" dirty="0">
                <a:latin typeface="Optima"/>
                <a:cs typeface="Optima"/>
              </a:rPr>
              <a:t>(JOV, 2010)</a:t>
            </a:r>
          </a:p>
        </p:txBody>
      </p:sp>
    </p:spTree>
    <p:extLst>
      <p:ext uri="{BB962C8B-B14F-4D97-AF65-F5344CB8AC3E}">
        <p14:creationId xmlns:p14="http://schemas.microsoft.com/office/powerpoint/2010/main" val="35522287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88580" y="2064251"/>
            <a:ext cx="4474307" cy="4482013"/>
            <a:chOff x="88580" y="2170561"/>
            <a:chExt cx="4474306" cy="4482013"/>
          </a:xfrm>
        </p:grpSpPr>
        <p:pic>
          <p:nvPicPr>
            <p:cNvPr id="15" name="Picture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580" y="2170562"/>
              <a:ext cx="2209129" cy="2209129"/>
            </a:xfrm>
            <a:prstGeom prst="rect">
              <a:avLst/>
            </a:prstGeom>
            <a:ln>
              <a:solidFill>
                <a:srgbClr val="000000"/>
              </a:solidFill>
            </a:ln>
          </p:spPr>
        </p:pic>
        <p:pic>
          <p:nvPicPr>
            <p:cNvPr id="21" name="Picture 2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0290" y="4455155"/>
              <a:ext cx="2197419" cy="2197419"/>
            </a:xfrm>
            <a:prstGeom prst="rect">
              <a:avLst/>
            </a:prstGeom>
            <a:ln>
              <a:solidFill>
                <a:srgbClr val="000000"/>
              </a:solidFill>
            </a:ln>
          </p:spPr>
        </p:pic>
        <p:pic>
          <p:nvPicPr>
            <p:cNvPr id="22" name="Picture 2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353758" y="4455154"/>
              <a:ext cx="2197420" cy="2197420"/>
            </a:xfrm>
            <a:prstGeom prst="rect">
              <a:avLst/>
            </a:prstGeom>
            <a:ln>
              <a:solidFill>
                <a:srgbClr val="000000"/>
              </a:solidFill>
            </a:ln>
          </p:spPr>
        </p:pic>
        <p:pic>
          <p:nvPicPr>
            <p:cNvPr id="28" name="Picture 2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353757" y="2170561"/>
              <a:ext cx="2209129" cy="2209129"/>
            </a:xfrm>
            <a:prstGeom prst="rect">
              <a:avLst/>
            </a:prstGeom>
            <a:ln>
              <a:solidFill>
                <a:srgbClr val="000000"/>
              </a:solidFill>
            </a:ln>
          </p:spPr>
        </p:pic>
      </p:grpSp>
      <p:sp>
        <p:nvSpPr>
          <p:cNvPr id="2" name="Title 1"/>
          <p:cNvSpPr>
            <a:spLocks noGrp="1"/>
          </p:cNvSpPr>
          <p:nvPr>
            <p:ph type="title"/>
          </p:nvPr>
        </p:nvSpPr>
        <p:spPr/>
        <p:txBody>
          <a:bodyPr>
            <a:normAutofit fontScale="90000"/>
          </a:bodyPr>
          <a:lstStyle/>
          <a:p>
            <a:r>
              <a:rPr lang="en-US" dirty="0" smtClean="0"/>
              <a:t>Example layers</a:t>
            </a:r>
            <a:br>
              <a:rPr lang="en-US" dirty="0" smtClean="0"/>
            </a:br>
            <a:r>
              <a:rPr lang="en-US" dirty="0" smtClean="0"/>
              <a:t>(optimized blending)</a:t>
            </a:r>
            <a:endParaRPr lang="en-US" dirty="0"/>
          </a:p>
        </p:txBody>
      </p:sp>
      <p:pic>
        <p:nvPicPr>
          <p:cNvPr id="8" name="Picture 7" descr="blending_focus_24.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629505" y="2093665"/>
            <a:ext cx="4447251" cy="4447251"/>
          </a:xfrm>
          <a:prstGeom prst="rect">
            <a:avLst/>
          </a:prstGeom>
          <a:ln>
            <a:solidFill>
              <a:schemeClr val="tx1"/>
            </a:solidFill>
          </a:ln>
        </p:spPr>
      </p:pic>
      <p:sp>
        <p:nvSpPr>
          <p:cNvPr id="9" name="Content Placeholder 2"/>
          <p:cNvSpPr>
            <a:spLocks noGrp="1"/>
          </p:cNvSpPr>
          <p:nvPr>
            <p:ph idx="1"/>
          </p:nvPr>
        </p:nvSpPr>
        <p:spPr>
          <a:xfrm>
            <a:off x="6255351" y="1604211"/>
            <a:ext cx="2821405" cy="489454"/>
          </a:xfrm>
        </p:spPr>
        <p:txBody>
          <a:bodyPr>
            <a:noAutofit/>
          </a:bodyPr>
          <a:lstStyle/>
          <a:p>
            <a:pPr marL="0" indent="0" algn="r">
              <a:spcBef>
                <a:spcPts val="0"/>
              </a:spcBef>
              <a:buNone/>
            </a:pPr>
            <a:r>
              <a:rPr lang="en-US" sz="2400" dirty="0" smtClean="0"/>
              <a:t>Original scene</a:t>
            </a:r>
          </a:p>
        </p:txBody>
      </p:sp>
      <p:sp>
        <p:nvSpPr>
          <p:cNvPr id="16" name="Content Placeholder 2"/>
          <p:cNvSpPr txBox="1">
            <a:spLocks/>
          </p:cNvSpPr>
          <p:nvPr/>
        </p:nvSpPr>
        <p:spPr>
          <a:xfrm>
            <a:off x="989263" y="4348845"/>
            <a:ext cx="1296739" cy="389561"/>
          </a:xfrm>
          <a:prstGeom prst="rect">
            <a:avLst/>
          </a:prstGeom>
        </p:spPr>
        <p:txBody>
          <a:bodyPr vert="horz" lIns="91440" tIns="45720" rIns="91440" bIns="45720" rtlCol="0">
            <a:normAutofit fontScale="70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buFont typeface="Arial"/>
              <a:buNone/>
            </a:pPr>
            <a:r>
              <a:rPr lang="en-US" dirty="0" smtClean="0">
                <a:solidFill>
                  <a:srgbClr val="FFFFFF"/>
                </a:solidFill>
                <a:latin typeface="Optima"/>
                <a:cs typeface="Optima"/>
              </a:rPr>
              <a:t>mid-near</a:t>
            </a:r>
            <a:endParaRPr lang="en-US" dirty="0">
              <a:solidFill>
                <a:srgbClr val="FFFFFF"/>
              </a:solidFill>
              <a:latin typeface="Optima"/>
              <a:cs typeface="Optima"/>
            </a:endParaRPr>
          </a:p>
        </p:txBody>
      </p:sp>
      <p:sp>
        <p:nvSpPr>
          <p:cNvPr id="17" name="Content Placeholder 2"/>
          <p:cNvSpPr txBox="1">
            <a:spLocks/>
          </p:cNvSpPr>
          <p:nvPr/>
        </p:nvSpPr>
        <p:spPr>
          <a:xfrm>
            <a:off x="989263" y="2064251"/>
            <a:ext cx="1296739" cy="389561"/>
          </a:xfrm>
          <a:prstGeom prst="rect">
            <a:avLst/>
          </a:prstGeom>
        </p:spPr>
        <p:txBody>
          <a:bodyPr vert="horz" lIns="91440" tIns="45720" rIns="91440" bIns="45720" rtlCol="0">
            <a:normAutofit fontScale="70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buFont typeface="Arial"/>
              <a:buNone/>
            </a:pPr>
            <a:r>
              <a:rPr lang="en-US" dirty="0" smtClean="0">
                <a:solidFill>
                  <a:schemeClr val="bg1"/>
                </a:solidFill>
                <a:latin typeface="Optima"/>
                <a:cs typeface="Optima"/>
              </a:rPr>
              <a:t>far</a:t>
            </a:r>
            <a:endParaRPr lang="en-US" dirty="0">
              <a:solidFill>
                <a:schemeClr val="bg1"/>
              </a:solidFill>
              <a:latin typeface="Optima"/>
              <a:cs typeface="Optima"/>
            </a:endParaRPr>
          </a:p>
        </p:txBody>
      </p:sp>
      <p:sp>
        <p:nvSpPr>
          <p:cNvPr id="18" name="Content Placeholder 2"/>
          <p:cNvSpPr txBox="1">
            <a:spLocks/>
          </p:cNvSpPr>
          <p:nvPr/>
        </p:nvSpPr>
        <p:spPr>
          <a:xfrm>
            <a:off x="3254441" y="4348844"/>
            <a:ext cx="1296739" cy="389561"/>
          </a:xfrm>
          <a:prstGeom prst="rect">
            <a:avLst/>
          </a:prstGeom>
        </p:spPr>
        <p:txBody>
          <a:bodyPr vert="horz" lIns="91440" tIns="45720" rIns="91440" bIns="45720" rtlCol="0">
            <a:normAutofit fontScale="70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buFont typeface="Arial"/>
              <a:buNone/>
            </a:pPr>
            <a:r>
              <a:rPr lang="en-US" dirty="0" smtClean="0">
                <a:solidFill>
                  <a:srgbClr val="FFFFFF"/>
                </a:solidFill>
                <a:latin typeface="Optima"/>
                <a:cs typeface="Optima"/>
              </a:rPr>
              <a:t>near</a:t>
            </a:r>
            <a:endParaRPr lang="en-US" dirty="0">
              <a:solidFill>
                <a:srgbClr val="FFFFFF"/>
              </a:solidFill>
              <a:latin typeface="Optima"/>
              <a:cs typeface="Optima"/>
            </a:endParaRPr>
          </a:p>
        </p:txBody>
      </p:sp>
      <p:sp>
        <p:nvSpPr>
          <p:cNvPr id="19" name="Content Placeholder 2"/>
          <p:cNvSpPr txBox="1">
            <a:spLocks/>
          </p:cNvSpPr>
          <p:nvPr/>
        </p:nvSpPr>
        <p:spPr>
          <a:xfrm>
            <a:off x="3254441" y="2064251"/>
            <a:ext cx="1296739" cy="389561"/>
          </a:xfrm>
          <a:prstGeom prst="rect">
            <a:avLst/>
          </a:prstGeom>
        </p:spPr>
        <p:txBody>
          <a:bodyPr vert="horz" lIns="91440" tIns="45720" rIns="91440" bIns="45720" rtlCol="0">
            <a:normAutofit fontScale="70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buFont typeface="Arial"/>
              <a:buNone/>
            </a:pPr>
            <a:r>
              <a:rPr lang="en-US" dirty="0" smtClean="0">
                <a:solidFill>
                  <a:srgbClr val="FFFFFF"/>
                </a:solidFill>
                <a:latin typeface="Optima"/>
                <a:cs typeface="Optima"/>
              </a:rPr>
              <a:t>far-mid</a:t>
            </a:r>
            <a:endParaRPr lang="en-US" dirty="0">
              <a:solidFill>
                <a:srgbClr val="FFFFFF"/>
              </a:solidFill>
              <a:latin typeface="Optima"/>
              <a:cs typeface="Optima"/>
            </a:endParaRPr>
          </a:p>
        </p:txBody>
      </p:sp>
      <p:sp>
        <p:nvSpPr>
          <p:cNvPr id="29" name="Content Placeholder 2"/>
          <p:cNvSpPr txBox="1">
            <a:spLocks/>
          </p:cNvSpPr>
          <p:nvPr/>
        </p:nvSpPr>
        <p:spPr>
          <a:xfrm>
            <a:off x="88582" y="1604211"/>
            <a:ext cx="1340169" cy="462715"/>
          </a:xfrm>
          <a:prstGeom prst="rect">
            <a:avLst/>
          </a:prstGeom>
        </p:spPr>
        <p:txBody>
          <a:bodyPr vert="horz" lIns="91440" tIns="45720" rIns="91440" bIns="45720" rtlCol="0">
            <a:normAutofit fontScale="85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20000"/>
              </a:lnSpc>
              <a:spcBef>
                <a:spcPts val="0"/>
              </a:spcBef>
              <a:buFont typeface="Arial"/>
              <a:buNone/>
            </a:pPr>
            <a:r>
              <a:rPr lang="en-US" sz="2800" dirty="0" smtClean="0">
                <a:latin typeface="Optima"/>
                <a:cs typeface="Optima"/>
              </a:rPr>
              <a:t>Layers</a:t>
            </a:r>
            <a:endParaRPr lang="en-US" sz="2800" dirty="0">
              <a:latin typeface="Optima"/>
              <a:cs typeface="Optima"/>
            </a:endParaRPr>
          </a:p>
        </p:txBody>
      </p:sp>
      <p:sp>
        <p:nvSpPr>
          <p:cNvPr id="30" name="TextBox 29"/>
          <p:cNvSpPr txBox="1"/>
          <p:nvPr/>
        </p:nvSpPr>
        <p:spPr>
          <a:xfrm>
            <a:off x="6287102" y="6488668"/>
            <a:ext cx="2789655" cy="369332"/>
          </a:xfrm>
          <a:prstGeom prst="rect">
            <a:avLst/>
          </a:prstGeom>
          <a:noFill/>
        </p:spPr>
        <p:txBody>
          <a:bodyPr wrap="square" rtlCol="0">
            <a:spAutoFit/>
          </a:bodyPr>
          <a:lstStyle/>
          <a:p>
            <a:pPr algn="r"/>
            <a:r>
              <a:rPr lang="en-US" dirty="0" smtClean="0">
                <a:solidFill>
                  <a:srgbClr val="403152"/>
                </a:solidFill>
                <a:latin typeface="Optima"/>
                <a:cs typeface="Optima"/>
              </a:rPr>
              <a:t>Courtesy of Rahul Narain</a:t>
            </a:r>
            <a:endParaRPr lang="en-US" dirty="0">
              <a:solidFill>
                <a:srgbClr val="403152"/>
              </a:solidFill>
              <a:latin typeface="Optima"/>
              <a:cs typeface="Optima"/>
            </a:endParaRPr>
          </a:p>
        </p:txBody>
      </p:sp>
    </p:spTree>
    <p:extLst>
      <p:ext uri="{BB962C8B-B14F-4D97-AF65-F5344CB8AC3E}">
        <p14:creationId xmlns:p14="http://schemas.microsoft.com/office/powerpoint/2010/main" val="2908853201"/>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108"/>
          <p:cNvSpPr>
            <a:spLocks noChangeArrowheads="1"/>
          </p:cNvSpPr>
          <p:nvPr/>
        </p:nvSpPr>
        <p:spPr bwMode="auto">
          <a:xfrm>
            <a:off x="76200" y="0"/>
            <a:ext cx="6553200" cy="609600"/>
          </a:xfrm>
          <a:prstGeom prst="rect">
            <a:avLst/>
          </a:prstGeom>
          <a:noFill/>
          <a:ln w="9525">
            <a:noFill/>
            <a:miter lim="800000"/>
            <a:headEnd/>
            <a:tailEnd/>
          </a:ln>
        </p:spPr>
        <p:txBody>
          <a:bodyPr anchor="ctr">
            <a:prstTxWarp prst="textNoShape">
              <a:avLst/>
            </a:prstTxWarp>
          </a:bodyPr>
          <a:lstStyle/>
          <a:p>
            <a:pPr marL="0" lvl="3"/>
            <a:r>
              <a:rPr lang="en-GB" sz="2800" dirty="0" smtClean="0">
                <a:solidFill>
                  <a:srgbClr val="000000"/>
                </a:solidFill>
                <a:latin typeface="Times New Roman" charset="0"/>
              </a:rPr>
              <a:t>Two-monitor Configuration</a:t>
            </a:r>
            <a:endParaRPr lang="en-US" sz="2800" dirty="0">
              <a:solidFill>
                <a:srgbClr val="000000"/>
              </a:solidFill>
              <a:latin typeface="Times New Roman" charset="0"/>
            </a:endParaRPr>
          </a:p>
        </p:txBody>
      </p:sp>
      <p:sp>
        <p:nvSpPr>
          <p:cNvPr id="110595" name="Line 109"/>
          <p:cNvSpPr>
            <a:spLocks noChangeShapeType="1"/>
          </p:cNvSpPr>
          <p:nvPr/>
        </p:nvSpPr>
        <p:spPr bwMode="auto">
          <a:xfrm>
            <a:off x="0" y="575732"/>
            <a:ext cx="4343400" cy="0"/>
          </a:xfrm>
          <a:prstGeom prst="line">
            <a:avLst/>
          </a:prstGeom>
          <a:noFill/>
          <a:ln w="12700" cap="flat" cmpd="sng" algn="ctr">
            <a:solidFill>
              <a:srgbClr val="000000"/>
            </a:solidFill>
            <a:prstDash val="solid"/>
            <a:round/>
            <a:headEnd type="none" w="med" len="med"/>
            <a:tailEnd type="none" w="med" len="med"/>
          </a:ln>
        </p:spPr>
        <p:txBody>
          <a:bodyPr>
            <a:prstTxWarp prst="textNoShape">
              <a:avLst/>
            </a:prstTxWarp>
          </a:bodyPr>
          <a:lstStyle/>
          <a:p>
            <a:endParaRPr lang="en-US"/>
          </a:p>
        </p:txBody>
      </p:sp>
      <p:pic>
        <p:nvPicPr>
          <p:cNvPr id="11" name="Picture 3" descr="BF Lens Haplo WideAngle.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flipH="1">
            <a:off x="376765" y="1905000"/>
            <a:ext cx="4114800" cy="2743200"/>
          </a:xfrm>
          <a:prstGeom prst="rect">
            <a:avLst/>
          </a:prstGeom>
          <a:noFill/>
          <a:ln w="9525">
            <a:noFill/>
            <a:miter lim="800000"/>
            <a:headEnd/>
            <a:tailEnd/>
          </a:ln>
        </p:spPr>
      </p:pic>
      <p:pic>
        <p:nvPicPr>
          <p:cNvPr id="12" name="Picture 3" descr="BF Lens Closeup.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48200" y="1905000"/>
            <a:ext cx="4114800" cy="2743200"/>
          </a:xfrm>
          <a:prstGeom prst="rect">
            <a:avLst/>
          </a:prstGeom>
          <a:noFill/>
          <a:ln w="9525">
            <a:noFill/>
            <a:miter lim="800000"/>
            <a:headEnd/>
            <a:tailEnd/>
          </a:ln>
        </p:spPr>
      </p:pic>
      <p:sp>
        <p:nvSpPr>
          <p:cNvPr id="13" name="TextBox 12"/>
          <p:cNvSpPr txBox="1"/>
          <p:nvPr/>
        </p:nvSpPr>
        <p:spPr>
          <a:xfrm>
            <a:off x="1219200" y="4800600"/>
            <a:ext cx="7148111" cy="1077218"/>
          </a:xfrm>
          <a:prstGeom prst="rect">
            <a:avLst/>
          </a:prstGeom>
          <a:noFill/>
        </p:spPr>
        <p:txBody>
          <a:bodyPr wrap="none" rtlCol="0">
            <a:spAutoFit/>
          </a:bodyPr>
          <a:lstStyle/>
          <a:p>
            <a:pPr marL="119063" indent="-119063">
              <a:buFont typeface="Arial"/>
              <a:buChar char="•"/>
            </a:pPr>
            <a:r>
              <a:rPr lang="en-US" sz="1600" dirty="0" smtClean="0">
                <a:solidFill>
                  <a:srgbClr val="000000"/>
                </a:solidFill>
              </a:rPr>
              <a:t>4 focal powers separated by 0.6 </a:t>
            </a:r>
            <a:r>
              <a:rPr lang="en-US" sz="1600" dirty="0" err="1" smtClean="0">
                <a:solidFill>
                  <a:srgbClr val="000000"/>
                </a:solidFill>
              </a:rPr>
              <a:t>diopters</a:t>
            </a:r>
            <a:endParaRPr lang="en-US" sz="1600" dirty="0" smtClean="0">
              <a:solidFill>
                <a:srgbClr val="000000"/>
              </a:solidFill>
            </a:endParaRPr>
          </a:p>
          <a:p>
            <a:pPr marL="119063" indent="-119063">
              <a:buFont typeface="Arial"/>
              <a:buChar char="•"/>
            </a:pPr>
            <a:r>
              <a:rPr lang="en-US" sz="1600" dirty="0" smtClean="0">
                <a:solidFill>
                  <a:srgbClr val="000000"/>
                </a:solidFill>
              </a:rPr>
              <a:t>workspace of 1.8 </a:t>
            </a:r>
            <a:r>
              <a:rPr lang="en-US" sz="1600" dirty="0" err="1" smtClean="0">
                <a:solidFill>
                  <a:srgbClr val="000000"/>
                </a:solidFill>
              </a:rPr>
              <a:t>diopters</a:t>
            </a:r>
            <a:r>
              <a:rPr lang="en-US" sz="1600" dirty="0" smtClean="0">
                <a:solidFill>
                  <a:srgbClr val="000000"/>
                </a:solidFill>
              </a:rPr>
              <a:t>; insertion of ophthalmic lenses allows adjustment</a:t>
            </a:r>
          </a:p>
          <a:p>
            <a:pPr marL="119063" indent="-119063">
              <a:buFont typeface="Arial"/>
              <a:buChar char="•"/>
            </a:pPr>
            <a:r>
              <a:rPr lang="en-US" sz="1600" dirty="0" smtClean="0">
                <a:solidFill>
                  <a:srgbClr val="000000"/>
                </a:solidFill>
              </a:rPr>
              <a:t>monitor &amp; lens refresh of 180 Hz, so 45 Hz per eye per lens state</a:t>
            </a:r>
          </a:p>
          <a:p>
            <a:pPr marL="119063" indent="-119063">
              <a:buFont typeface="Arial"/>
              <a:buChar char="•"/>
            </a:pPr>
            <a:r>
              <a:rPr lang="en-US" sz="1600" dirty="0" smtClean="0">
                <a:solidFill>
                  <a:srgbClr val="000000"/>
                </a:solidFill>
              </a:rPr>
              <a:t>field of view of ~15 deg</a:t>
            </a:r>
            <a:endParaRPr lang="en-US" sz="1600" dirty="0">
              <a:solidFill>
                <a:srgbClr val="000000"/>
              </a:solidFill>
            </a:endParaRPr>
          </a:p>
        </p:txBody>
      </p:sp>
      <p:sp>
        <p:nvSpPr>
          <p:cNvPr id="14" name="TextBox 13"/>
          <p:cNvSpPr txBox="1"/>
          <p:nvPr/>
        </p:nvSpPr>
        <p:spPr>
          <a:xfrm>
            <a:off x="3562076" y="6493934"/>
            <a:ext cx="5581924" cy="307777"/>
          </a:xfrm>
          <a:prstGeom prst="rect">
            <a:avLst/>
          </a:prstGeom>
          <a:noFill/>
        </p:spPr>
        <p:txBody>
          <a:bodyPr wrap="none" rtlCol="0">
            <a:spAutoFit/>
          </a:bodyPr>
          <a:lstStyle/>
          <a:p>
            <a:r>
              <a:rPr lang="en-US" sz="1400" dirty="0" smtClean="0">
                <a:solidFill>
                  <a:srgbClr val="000000"/>
                </a:solidFill>
              </a:rPr>
              <a:t>Love, Hoffman, Hands, </a:t>
            </a:r>
            <a:r>
              <a:rPr lang="en-US" sz="1400" dirty="0" err="1" smtClean="0">
                <a:solidFill>
                  <a:srgbClr val="000000"/>
                </a:solidFill>
              </a:rPr>
              <a:t>Gao</a:t>
            </a:r>
            <a:r>
              <a:rPr lang="en-US" sz="1400" dirty="0" smtClean="0">
                <a:solidFill>
                  <a:srgbClr val="000000"/>
                </a:solidFill>
              </a:rPr>
              <a:t>, Kirby, &amp; Banks (2009), </a:t>
            </a:r>
            <a:r>
              <a:rPr lang="en-US" sz="1400" i="1" dirty="0" smtClean="0">
                <a:solidFill>
                  <a:srgbClr val="000000"/>
                </a:solidFill>
              </a:rPr>
              <a:t>Optics Express</a:t>
            </a:r>
            <a:endParaRPr lang="en-US" sz="1400" i="1" dirty="0">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a:grpSpLocks noChangeAspect="1"/>
          </p:cNvGrpSpPr>
          <p:nvPr/>
        </p:nvGrpSpPr>
        <p:grpSpPr>
          <a:xfrm>
            <a:off x="3234297" y="1619712"/>
            <a:ext cx="2743200" cy="3397541"/>
            <a:chOff x="4182545" y="1619712"/>
            <a:chExt cx="3691467" cy="4569431"/>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182545" y="1619712"/>
              <a:ext cx="3691467" cy="2455333"/>
            </a:xfrm>
            <a:prstGeom prst="rect">
              <a:avLst/>
            </a:prstGeom>
            <a:ln>
              <a:solidFill>
                <a:schemeClr val="tx1"/>
              </a:solidFill>
            </a:ln>
          </p:spPr>
        </p:pic>
        <p:pic>
          <p:nvPicPr>
            <p:cNvPr id="9" name="Picture 8"/>
            <p:cNvPicPr>
              <a:picLocks noChangeAspect="1"/>
            </p:cNvPicPr>
            <p:nvPr/>
          </p:nvPicPr>
          <p:blipFill rotWithShape="1">
            <a:blip r:embed="rId4" cstate="screen">
              <a:extLst>
                <a:ext uri="{28A0092B-C50C-407E-A947-70E740481C1C}">
                  <a14:useLocalDpi xmlns:a14="http://schemas.microsoft.com/office/drawing/2010/main"/>
                </a:ext>
              </a:extLst>
            </a:blip>
            <a:srcRect t="17036" b="8232"/>
            <a:stretch/>
          </p:blipFill>
          <p:spPr>
            <a:xfrm>
              <a:off x="4182545" y="4228983"/>
              <a:ext cx="3691467" cy="1960160"/>
            </a:xfrm>
            <a:prstGeom prst="rect">
              <a:avLst/>
            </a:prstGeom>
            <a:ln>
              <a:solidFill>
                <a:srgbClr val="000000"/>
              </a:solidFill>
            </a:ln>
          </p:spPr>
        </p:pic>
      </p:grpSp>
      <p:grpSp>
        <p:nvGrpSpPr>
          <p:cNvPr id="18" name="Group 17"/>
          <p:cNvGrpSpPr>
            <a:grpSpLocks noChangeAspect="1"/>
          </p:cNvGrpSpPr>
          <p:nvPr/>
        </p:nvGrpSpPr>
        <p:grpSpPr>
          <a:xfrm>
            <a:off x="237078" y="1615607"/>
            <a:ext cx="2743200" cy="3391887"/>
            <a:chOff x="237078" y="1615606"/>
            <a:chExt cx="3691467" cy="4573536"/>
          </a:xfrm>
        </p:grpSpPr>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37078" y="1615606"/>
              <a:ext cx="3691467" cy="2459439"/>
            </a:xfrm>
            <a:prstGeom prst="rect">
              <a:avLst/>
            </a:prstGeom>
            <a:ln>
              <a:solidFill>
                <a:srgbClr val="000000"/>
              </a:solidFill>
            </a:ln>
          </p:spPr>
        </p:pic>
        <p:pic>
          <p:nvPicPr>
            <p:cNvPr id="10" name="Picture 9"/>
            <p:cNvPicPr>
              <a:picLocks noChangeAspect="1"/>
            </p:cNvPicPr>
            <p:nvPr/>
          </p:nvPicPr>
          <p:blipFill rotWithShape="1">
            <a:blip r:embed="rId6" cstate="screen">
              <a:extLst>
                <a:ext uri="{28A0092B-C50C-407E-A947-70E740481C1C}">
                  <a14:useLocalDpi xmlns:a14="http://schemas.microsoft.com/office/drawing/2010/main"/>
                </a:ext>
              </a:extLst>
            </a:blip>
            <a:srcRect t="16996" b="8272"/>
            <a:stretch/>
          </p:blipFill>
          <p:spPr>
            <a:xfrm>
              <a:off x="237078" y="4228981"/>
              <a:ext cx="3691467" cy="1960161"/>
            </a:xfrm>
            <a:prstGeom prst="rect">
              <a:avLst/>
            </a:prstGeom>
            <a:ln>
              <a:solidFill>
                <a:srgbClr val="000000"/>
              </a:solidFill>
            </a:ln>
          </p:spPr>
        </p:pic>
      </p:grpSp>
      <p:sp>
        <p:nvSpPr>
          <p:cNvPr id="12" name="Content Placeholder 2"/>
          <p:cNvSpPr>
            <a:spLocks noGrp="1"/>
          </p:cNvSpPr>
          <p:nvPr>
            <p:ph idx="1"/>
          </p:nvPr>
        </p:nvSpPr>
        <p:spPr>
          <a:xfrm>
            <a:off x="491073" y="1110426"/>
            <a:ext cx="2235189" cy="471060"/>
          </a:xfrm>
        </p:spPr>
        <p:txBody>
          <a:bodyPr>
            <a:normAutofit/>
          </a:bodyPr>
          <a:lstStyle/>
          <a:p>
            <a:pPr marL="0" indent="0" algn="ctr">
              <a:buNone/>
            </a:pPr>
            <a:r>
              <a:rPr lang="en-US" sz="2000" dirty="0" err="1" smtClean="0">
                <a:latin typeface="Arial"/>
                <a:cs typeface="Arial"/>
              </a:rPr>
              <a:t>specular</a:t>
            </a:r>
            <a:endParaRPr lang="en-US" sz="2000" dirty="0">
              <a:latin typeface="Arial"/>
              <a:cs typeface="Arial"/>
            </a:endParaRPr>
          </a:p>
        </p:txBody>
      </p:sp>
      <p:sp>
        <p:nvSpPr>
          <p:cNvPr id="13" name="Content Placeholder 2"/>
          <p:cNvSpPr txBox="1">
            <a:spLocks/>
          </p:cNvSpPr>
          <p:nvPr/>
        </p:nvSpPr>
        <p:spPr>
          <a:xfrm>
            <a:off x="3699741" y="1110426"/>
            <a:ext cx="1853449" cy="47106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Optima"/>
                <a:ea typeface="+mn-ea"/>
                <a:cs typeface="Optima"/>
              </a:defRPr>
            </a:lvl1pPr>
            <a:lvl2pPr marL="742950" indent="-285750" algn="l" defTabSz="457200" rtl="0" eaLnBrk="1" latinLnBrk="0" hangingPunct="1">
              <a:spcBef>
                <a:spcPct val="20000"/>
              </a:spcBef>
              <a:buFont typeface="Arial"/>
              <a:buChar char="–"/>
              <a:defRPr sz="2800" kern="1200">
                <a:solidFill>
                  <a:schemeClr val="tx1"/>
                </a:solidFill>
                <a:latin typeface="Optima"/>
                <a:ea typeface="+mn-ea"/>
                <a:cs typeface="Optima"/>
              </a:defRPr>
            </a:lvl2pPr>
            <a:lvl3pPr marL="1143000" indent="-228600" algn="l" defTabSz="457200" rtl="0" eaLnBrk="1" latinLnBrk="0" hangingPunct="1">
              <a:spcBef>
                <a:spcPct val="20000"/>
              </a:spcBef>
              <a:buFont typeface="Arial"/>
              <a:buChar char="•"/>
              <a:defRPr sz="2400" kern="1200">
                <a:solidFill>
                  <a:schemeClr val="tx1"/>
                </a:solidFill>
                <a:latin typeface="Optima"/>
                <a:ea typeface="+mn-ea"/>
                <a:cs typeface="Optima"/>
              </a:defRPr>
            </a:lvl3pPr>
            <a:lvl4pPr marL="1600200" indent="-228600" algn="l" defTabSz="457200" rtl="0" eaLnBrk="1" latinLnBrk="0" hangingPunct="1">
              <a:spcBef>
                <a:spcPct val="20000"/>
              </a:spcBef>
              <a:buFont typeface="Arial"/>
              <a:buChar char="–"/>
              <a:defRPr sz="2000" kern="1200">
                <a:solidFill>
                  <a:schemeClr val="tx1"/>
                </a:solidFill>
                <a:latin typeface="Optima"/>
                <a:ea typeface="+mn-ea"/>
                <a:cs typeface="Optima"/>
              </a:defRPr>
            </a:lvl4pPr>
            <a:lvl5pPr marL="2057400" indent="-228600" algn="l" defTabSz="457200" rtl="0" eaLnBrk="1" latinLnBrk="0" hangingPunct="1">
              <a:spcBef>
                <a:spcPct val="20000"/>
              </a:spcBef>
              <a:buFont typeface="Arial"/>
              <a:buChar char="»"/>
              <a:defRPr sz="2000" kern="1200">
                <a:solidFill>
                  <a:schemeClr val="tx1"/>
                </a:solidFill>
                <a:latin typeface="Optima"/>
                <a:ea typeface="+mn-ea"/>
                <a:cs typeface="Optim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120000"/>
              </a:lnSpc>
              <a:buFont typeface="Arial"/>
              <a:buNone/>
            </a:pPr>
            <a:r>
              <a:rPr lang="en-US" sz="2000" dirty="0" err="1" smtClean="0">
                <a:latin typeface="Arial"/>
                <a:cs typeface="Arial"/>
              </a:rPr>
              <a:t>Lambertian</a:t>
            </a:r>
            <a:endParaRPr lang="en-US" sz="2000" dirty="0">
              <a:latin typeface="Arial"/>
              <a:cs typeface="Arial"/>
            </a:endParaRPr>
          </a:p>
        </p:txBody>
      </p:sp>
      <p:sp>
        <p:nvSpPr>
          <p:cNvPr id="11" name="TextBox 10"/>
          <p:cNvSpPr txBox="1"/>
          <p:nvPr/>
        </p:nvSpPr>
        <p:spPr>
          <a:xfrm>
            <a:off x="141625" y="11396"/>
            <a:ext cx="5785533" cy="523220"/>
          </a:xfrm>
          <a:prstGeom prst="rect">
            <a:avLst/>
          </a:prstGeom>
          <a:noFill/>
          <a:effectLst>
            <a:outerShdw blurRad="50800" dist="38100" dir="2700000">
              <a:srgbClr val="000000">
                <a:alpha val="43000"/>
              </a:srgbClr>
            </a:outerShdw>
          </a:effectLst>
        </p:spPr>
        <p:txBody>
          <a:bodyPr wrap="none" rtlCol="0">
            <a:spAutoFit/>
          </a:bodyPr>
          <a:lstStyle/>
          <a:p>
            <a:r>
              <a:rPr lang="en-US" sz="2800" dirty="0" smtClean="0">
                <a:latin typeface="Arial"/>
                <a:cs typeface="Arial"/>
              </a:rPr>
              <a:t>Reflections from Different Materials</a:t>
            </a:r>
          </a:p>
        </p:txBody>
      </p:sp>
      <p:cxnSp>
        <p:nvCxnSpPr>
          <p:cNvPr id="14" name="Straight Connector 13"/>
          <p:cNvCxnSpPr/>
          <p:nvPr/>
        </p:nvCxnSpPr>
        <p:spPr>
          <a:xfrm>
            <a:off x="0" y="540793"/>
            <a:ext cx="5927158" cy="1588"/>
          </a:xfrm>
          <a:prstGeom prst="line">
            <a:avLst/>
          </a:prstGeom>
          <a:ln w="19050" cap="flat" cmpd="sng" algn="ctr">
            <a:solidFill>
              <a:srgbClr val="000000"/>
            </a:solidFill>
            <a:prstDash val="solid"/>
            <a:round/>
            <a:headEnd type="none" w="med" len="med"/>
            <a:tailEnd type="none" w="med" len="med"/>
          </a:ln>
          <a:effectLst>
            <a:outerShdw blurRad="50800" dist="38100" dir="2700000">
              <a:srgbClr val="000000">
                <a:alpha val="43000"/>
              </a:srgbClr>
            </a:outerShdw>
          </a:effectLst>
        </p:spPr>
        <p:style>
          <a:lnRef idx="2">
            <a:schemeClr val="accent1"/>
          </a:lnRef>
          <a:fillRef idx="0">
            <a:schemeClr val="accent1"/>
          </a:fillRef>
          <a:effectRef idx="1">
            <a:schemeClr val="accent1"/>
          </a:effectRef>
          <a:fontRef idx="minor">
            <a:schemeClr val="tx1"/>
          </a:fontRef>
        </p:style>
      </p:cxnSp>
      <p:pic>
        <p:nvPicPr>
          <p:cNvPr id="19" name="Picture 18"/>
          <p:cNvPicPr>
            <a:picLocks noChangeAspect="1"/>
          </p:cNvPicPr>
          <p:nvPr/>
        </p:nvPicPr>
        <p:blipFill rotWithShape="1">
          <a:blip r:embed="rId7" cstate="screen">
            <a:extLst>
              <a:ext uri="{28A0092B-C50C-407E-A947-70E740481C1C}">
                <a14:useLocalDpi xmlns:a14="http://schemas.microsoft.com/office/drawing/2010/main"/>
              </a:ext>
            </a:extLst>
          </a:blip>
          <a:srcRect t="17403" b="6767"/>
          <a:stretch/>
        </p:blipFill>
        <p:spPr>
          <a:xfrm>
            <a:off x="6215019" y="3559195"/>
            <a:ext cx="2706624" cy="1458290"/>
          </a:xfrm>
          <a:prstGeom prst="rect">
            <a:avLst/>
          </a:prstGeom>
          <a:ln>
            <a:solidFill>
              <a:srgbClr val="000000"/>
            </a:solidFill>
          </a:ln>
        </p:spPr>
      </p:pic>
      <p:pic>
        <p:nvPicPr>
          <p:cNvPr id="20" name="Picture 19"/>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543602" y="1619712"/>
            <a:ext cx="2049457" cy="1828304"/>
          </a:xfrm>
          <a:prstGeom prst="rect">
            <a:avLst/>
          </a:prstGeom>
          <a:ln>
            <a:solidFill>
              <a:srgbClr val="000000"/>
            </a:solidFill>
          </a:ln>
        </p:spPr>
      </p:pic>
      <p:sp>
        <p:nvSpPr>
          <p:cNvPr id="22" name="Content Placeholder 2"/>
          <p:cNvSpPr txBox="1">
            <a:spLocks/>
          </p:cNvSpPr>
          <p:nvPr/>
        </p:nvSpPr>
        <p:spPr>
          <a:xfrm>
            <a:off x="6594401" y="1110426"/>
            <a:ext cx="1853449" cy="47106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Optima"/>
                <a:ea typeface="+mn-ea"/>
                <a:cs typeface="Optima"/>
              </a:defRPr>
            </a:lvl1pPr>
            <a:lvl2pPr marL="742950" indent="-285750" algn="l" defTabSz="457200" rtl="0" eaLnBrk="1" latinLnBrk="0" hangingPunct="1">
              <a:spcBef>
                <a:spcPct val="20000"/>
              </a:spcBef>
              <a:buFont typeface="Arial"/>
              <a:buChar char="–"/>
              <a:defRPr sz="2800" kern="1200">
                <a:solidFill>
                  <a:schemeClr val="tx1"/>
                </a:solidFill>
                <a:latin typeface="Optima"/>
                <a:ea typeface="+mn-ea"/>
                <a:cs typeface="Optima"/>
              </a:defRPr>
            </a:lvl2pPr>
            <a:lvl3pPr marL="1143000" indent="-228600" algn="l" defTabSz="457200" rtl="0" eaLnBrk="1" latinLnBrk="0" hangingPunct="1">
              <a:spcBef>
                <a:spcPct val="20000"/>
              </a:spcBef>
              <a:buFont typeface="Arial"/>
              <a:buChar char="•"/>
              <a:defRPr sz="2400" kern="1200">
                <a:solidFill>
                  <a:schemeClr val="tx1"/>
                </a:solidFill>
                <a:latin typeface="Optima"/>
                <a:ea typeface="+mn-ea"/>
                <a:cs typeface="Optima"/>
              </a:defRPr>
            </a:lvl3pPr>
            <a:lvl4pPr marL="1600200" indent="-228600" algn="l" defTabSz="457200" rtl="0" eaLnBrk="1" latinLnBrk="0" hangingPunct="1">
              <a:spcBef>
                <a:spcPct val="20000"/>
              </a:spcBef>
              <a:buFont typeface="Arial"/>
              <a:buChar char="–"/>
              <a:defRPr sz="2000" kern="1200">
                <a:solidFill>
                  <a:schemeClr val="tx1"/>
                </a:solidFill>
                <a:latin typeface="Optima"/>
                <a:ea typeface="+mn-ea"/>
                <a:cs typeface="Optima"/>
              </a:defRPr>
            </a:lvl4pPr>
            <a:lvl5pPr marL="2057400" indent="-228600" algn="l" defTabSz="457200" rtl="0" eaLnBrk="1" latinLnBrk="0" hangingPunct="1">
              <a:spcBef>
                <a:spcPct val="20000"/>
              </a:spcBef>
              <a:buFont typeface="Arial"/>
              <a:buChar char="»"/>
              <a:defRPr sz="2000" kern="1200">
                <a:solidFill>
                  <a:schemeClr val="tx1"/>
                </a:solidFill>
                <a:latin typeface="Optima"/>
                <a:ea typeface="+mn-ea"/>
                <a:cs typeface="Optim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120000"/>
              </a:lnSpc>
              <a:buFont typeface="Arial"/>
              <a:buNone/>
            </a:pPr>
            <a:r>
              <a:rPr lang="en-US" sz="2000" dirty="0" smtClean="0">
                <a:latin typeface="Arial"/>
                <a:cs typeface="Arial"/>
              </a:rPr>
              <a:t>complex</a:t>
            </a:r>
            <a:endParaRPr lang="en-US" sz="2000" dirty="0">
              <a:latin typeface="Arial"/>
              <a:cs typeface="Arial"/>
            </a:endParaRPr>
          </a:p>
        </p:txBody>
      </p:sp>
    </p:spTree>
    <p:extLst>
      <p:ext uri="{BB962C8B-B14F-4D97-AF65-F5344CB8AC3E}">
        <p14:creationId xmlns:p14="http://schemas.microsoft.com/office/powerpoint/2010/main" val="3139662602"/>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Complex materials</a:t>
            </a:r>
            <a:endParaRPr lang="en-US" dirty="0"/>
          </a:p>
        </p:txBody>
      </p:sp>
      <p:sp>
        <p:nvSpPr>
          <p:cNvPr id="6" name="Content Placeholder 2"/>
          <p:cNvSpPr>
            <a:spLocks noGrp="1"/>
          </p:cNvSpPr>
          <p:nvPr>
            <p:ph idx="1"/>
          </p:nvPr>
        </p:nvSpPr>
        <p:spPr>
          <a:xfrm>
            <a:off x="745068" y="1482952"/>
            <a:ext cx="3691467" cy="471060"/>
          </a:xfrm>
        </p:spPr>
        <p:txBody>
          <a:bodyPr>
            <a:normAutofit/>
          </a:bodyPr>
          <a:lstStyle/>
          <a:p>
            <a:pPr marL="0" indent="0" algn="ctr">
              <a:buNone/>
            </a:pPr>
            <a:r>
              <a:rPr lang="en-US" sz="2200" dirty="0" smtClean="0"/>
              <a:t>Pearl: Glossy</a:t>
            </a:r>
            <a:endParaRPr lang="en-US" sz="2200" dirty="0"/>
          </a:p>
        </p:txBody>
      </p:sp>
      <p:pic>
        <p:nvPicPr>
          <p:cNvPr id="7" name="Picture 6"/>
          <p:cNvPicPr>
            <a:picLocks noChangeAspect="1"/>
          </p:cNvPicPr>
          <p:nvPr/>
        </p:nvPicPr>
        <p:blipFill rotWithShape="1">
          <a:blip r:embed="rId2" cstate="screen">
            <a:extLst>
              <a:ext uri="{28A0092B-C50C-407E-A947-70E740481C1C}">
                <a14:useLocalDpi xmlns:a14="http://schemas.microsoft.com/office/drawing/2010/main"/>
              </a:ext>
            </a:extLst>
          </a:blip>
          <a:srcRect t="16894" b="7277"/>
          <a:stretch/>
        </p:blipFill>
        <p:spPr>
          <a:xfrm>
            <a:off x="745068" y="4691580"/>
            <a:ext cx="3691467" cy="1988910"/>
          </a:xfrm>
          <a:prstGeom prst="rect">
            <a:avLst/>
          </a:prstGeom>
          <a:ln>
            <a:solidFill>
              <a:srgbClr val="000000"/>
            </a:solidFill>
          </a:ln>
        </p:spPr>
      </p:pic>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79255" y="1954012"/>
            <a:ext cx="2795180" cy="2493558"/>
          </a:xfrm>
          <a:prstGeom prst="rect">
            <a:avLst/>
          </a:prstGeom>
          <a:ln>
            <a:solidFill>
              <a:srgbClr val="000000"/>
            </a:solidFill>
          </a:ln>
        </p:spPr>
      </p:pic>
      <p:sp>
        <p:nvSpPr>
          <p:cNvPr id="12" name="Content Placeholder 2"/>
          <p:cNvSpPr txBox="1">
            <a:spLocks/>
          </p:cNvSpPr>
          <p:nvPr/>
        </p:nvSpPr>
        <p:spPr>
          <a:xfrm>
            <a:off x="4667364" y="1496320"/>
            <a:ext cx="3691467" cy="47106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Optima"/>
                <a:ea typeface="+mn-ea"/>
                <a:cs typeface="Optima"/>
              </a:defRPr>
            </a:lvl1pPr>
            <a:lvl2pPr marL="742950" indent="-285750" algn="l" defTabSz="457200" rtl="0" eaLnBrk="1" latinLnBrk="0" hangingPunct="1">
              <a:spcBef>
                <a:spcPct val="20000"/>
              </a:spcBef>
              <a:buFont typeface="Arial"/>
              <a:buChar char="–"/>
              <a:defRPr sz="2800" kern="1200">
                <a:solidFill>
                  <a:schemeClr val="tx1"/>
                </a:solidFill>
                <a:latin typeface="Optima"/>
                <a:ea typeface="+mn-ea"/>
                <a:cs typeface="Optima"/>
              </a:defRPr>
            </a:lvl2pPr>
            <a:lvl3pPr marL="1143000" indent="-228600" algn="l" defTabSz="457200" rtl="0" eaLnBrk="1" latinLnBrk="0" hangingPunct="1">
              <a:spcBef>
                <a:spcPct val="20000"/>
              </a:spcBef>
              <a:buFont typeface="Arial"/>
              <a:buChar char="•"/>
              <a:defRPr sz="2400" kern="1200">
                <a:solidFill>
                  <a:schemeClr val="tx1"/>
                </a:solidFill>
                <a:latin typeface="Optima"/>
                <a:ea typeface="+mn-ea"/>
                <a:cs typeface="Optima"/>
              </a:defRPr>
            </a:lvl3pPr>
            <a:lvl4pPr marL="1600200" indent="-228600" algn="l" defTabSz="457200" rtl="0" eaLnBrk="1" latinLnBrk="0" hangingPunct="1">
              <a:spcBef>
                <a:spcPct val="20000"/>
              </a:spcBef>
              <a:buFont typeface="Arial"/>
              <a:buChar char="–"/>
              <a:defRPr sz="2000" kern="1200">
                <a:solidFill>
                  <a:schemeClr val="tx1"/>
                </a:solidFill>
                <a:latin typeface="Optima"/>
                <a:ea typeface="+mn-ea"/>
                <a:cs typeface="Optima"/>
              </a:defRPr>
            </a:lvl4pPr>
            <a:lvl5pPr marL="2057400" indent="-228600" algn="l" defTabSz="457200" rtl="0" eaLnBrk="1" latinLnBrk="0" hangingPunct="1">
              <a:spcBef>
                <a:spcPct val="20000"/>
              </a:spcBef>
              <a:buFont typeface="Arial"/>
              <a:buChar char="»"/>
              <a:defRPr sz="2000" kern="1200">
                <a:solidFill>
                  <a:schemeClr val="tx1"/>
                </a:solidFill>
                <a:latin typeface="Optima"/>
                <a:ea typeface="+mn-ea"/>
                <a:cs typeface="Optim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2200" dirty="0" smtClean="0"/>
              <a:t>Rubber: Matte</a:t>
            </a:r>
            <a:endParaRPr lang="en-US" sz="2200" dirty="0"/>
          </a:p>
        </p:txBody>
      </p:sp>
      <p:pic>
        <p:nvPicPr>
          <p:cNvPr id="13" name="Picture 12"/>
          <p:cNvPicPr>
            <a:picLocks noChangeAspect="1"/>
          </p:cNvPicPr>
          <p:nvPr/>
        </p:nvPicPr>
        <p:blipFill rotWithShape="1">
          <a:blip r:embed="rId4" cstate="screen">
            <a:extLst>
              <a:ext uri="{28A0092B-C50C-407E-A947-70E740481C1C}">
                <a14:useLocalDpi xmlns:a14="http://schemas.microsoft.com/office/drawing/2010/main"/>
              </a:ext>
            </a:extLst>
          </a:blip>
          <a:srcRect t="17403" b="6767"/>
          <a:stretch/>
        </p:blipFill>
        <p:spPr>
          <a:xfrm>
            <a:off x="4667364" y="4691580"/>
            <a:ext cx="3691467" cy="1988910"/>
          </a:xfrm>
          <a:prstGeom prst="rect">
            <a:avLst/>
          </a:prstGeom>
          <a:ln>
            <a:solidFill>
              <a:srgbClr val="000000"/>
            </a:solidFill>
          </a:ln>
        </p:spPr>
      </p:pic>
      <p:pic>
        <p:nvPicPr>
          <p:cNvPr id="14" name="Picture 1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115507" y="1954012"/>
            <a:ext cx="2795180" cy="2493558"/>
          </a:xfrm>
          <a:prstGeom prst="rect">
            <a:avLst/>
          </a:prstGeom>
          <a:ln>
            <a:solidFill>
              <a:srgbClr val="000000"/>
            </a:solidFill>
          </a:ln>
        </p:spPr>
      </p:pic>
    </p:spTree>
    <p:extLst>
      <p:ext uri="{BB962C8B-B14F-4D97-AF65-F5344CB8AC3E}">
        <p14:creationId xmlns:p14="http://schemas.microsoft.com/office/powerpoint/2010/main" val="2569164927"/>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236643" y="5843547"/>
            <a:ext cx="4080921" cy="923330"/>
          </a:xfrm>
          <a:prstGeom prst="rect">
            <a:avLst/>
          </a:prstGeom>
          <a:noFill/>
        </p:spPr>
        <p:txBody>
          <a:bodyPr wrap="square" rtlCol="0">
            <a:spAutoFit/>
          </a:bodyPr>
          <a:lstStyle/>
          <a:p>
            <a:r>
              <a:rPr lang="en-US" dirty="0" err="1" smtClean="0">
                <a:latin typeface="Arial"/>
                <a:cs typeface="Arial"/>
              </a:rPr>
              <a:t>Kirschmann</a:t>
            </a:r>
            <a:r>
              <a:rPr lang="en-US" dirty="0" smtClean="0">
                <a:latin typeface="Arial"/>
                <a:cs typeface="Arial"/>
              </a:rPr>
              <a:t> (1895)</a:t>
            </a:r>
          </a:p>
          <a:p>
            <a:r>
              <a:rPr lang="en-US" dirty="0" smtClean="0">
                <a:latin typeface="Arial"/>
                <a:cs typeface="Arial"/>
              </a:rPr>
              <a:t>Blake &amp; Bülthoff (1990)</a:t>
            </a:r>
          </a:p>
          <a:p>
            <a:r>
              <a:rPr lang="en-US" dirty="0" err="1" smtClean="0">
                <a:latin typeface="Arial"/>
                <a:cs typeface="Arial"/>
              </a:rPr>
              <a:t>Muryy</a:t>
            </a:r>
            <a:r>
              <a:rPr lang="en-US" dirty="0" smtClean="0">
                <a:latin typeface="Arial"/>
                <a:cs typeface="Arial"/>
              </a:rPr>
              <a:t>, Fleming, &amp; </a:t>
            </a:r>
            <a:r>
              <a:rPr lang="en-US" dirty="0" err="1" smtClean="0">
                <a:latin typeface="Arial"/>
                <a:cs typeface="Arial"/>
              </a:rPr>
              <a:t>Welchman</a:t>
            </a:r>
            <a:r>
              <a:rPr lang="en-US" dirty="0" smtClean="0">
                <a:latin typeface="Arial"/>
                <a:cs typeface="Arial"/>
              </a:rPr>
              <a:t> (2013)</a:t>
            </a:r>
            <a:endParaRPr lang="en-US" dirty="0">
              <a:latin typeface="Arial"/>
              <a:cs typeface="Arial"/>
            </a:endParaRPr>
          </a:p>
        </p:txBody>
      </p:sp>
      <p:pic>
        <p:nvPicPr>
          <p:cNvPr id="12" name="Picture 11" descr="reflection geometry.eps"/>
          <p:cNvPicPr>
            <a:picLocks noChangeAspect="1"/>
          </p:cNvPicPr>
          <p:nvPr/>
        </p:nvPicPr>
        <p:blipFill>
          <a:blip r:embed="rId2" cstate="screen">
            <a:extLst>
              <a:ext uri="{28A0092B-C50C-407E-A947-70E740481C1C}">
                <a14:useLocalDpi xmlns:a14="http://schemas.microsoft.com/office/drawing/2010/main"/>
              </a:ext>
            </a:extLst>
          </a:blip>
          <a:srcRect t="27407"/>
          <a:stretch>
            <a:fillRect/>
          </a:stretch>
        </p:blipFill>
        <p:spPr>
          <a:xfrm>
            <a:off x="2157493" y="1194858"/>
            <a:ext cx="5157707" cy="5443013"/>
          </a:xfrm>
          <a:prstGeom prst="rect">
            <a:avLst/>
          </a:prstGeom>
        </p:spPr>
      </p:pic>
      <p:sp>
        <p:nvSpPr>
          <p:cNvPr id="13" name="TextBox 12"/>
          <p:cNvSpPr txBox="1"/>
          <p:nvPr/>
        </p:nvSpPr>
        <p:spPr>
          <a:xfrm>
            <a:off x="141625" y="11396"/>
            <a:ext cx="3457522" cy="523220"/>
          </a:xfrm>
          <a:prstGeom prst="rect">
            <a:avLst/>
          </a:prstGeom>
          <a:noFill/>
          <a:effectLst>
            <a:outerShdw blurRad="50800" dist="38100" dir="2700000">
              <a:srgbClr val="000000">
                <a:alpha val="43000"/>
              </a:srgbClr>
            </a:outerShdw>
          </a:effectLst>
        </p:spPr>
        <p:txBody>
          <a:bodyPr wrap="none" rtlCol="0">
            <a:spAutoFit/>
          </a:bodyPr>
          <a:lstStyle/>
          <a:p>
            <a:r>
              <a:rPr lang="en-US" sz="2800" dirty="0" smtClean="0">
                <a:latin typeface="Arial"/>
                <a:cs typeface="Arial"/>
              </a:rPr>
              <a:t>Reflection Geometry</a:t>
            </a:r>
          </a:p>
        </p:txBody>
      </p:sp>
      <p:cxnSp>
        <p:nvCxnSpPr>
          <p:cNvPr id="14" name="Straight Connector 13"/>
          <p:cNvCxnSpPr/>
          <p:nvPr/>
        </p:nvCxnSpPr>
        <p:spPr>
          <a:xfrm>
            <a:off x="0" y="540793"/>
            <a:ext cx="3599147" cy="1588"/>
          </a:xfrm>
          <a:prstGeom prst="line">
            <a:avLst/>
          </a:prstGeom>
          <a:ln w="19050" cap="flat" cmpd="sng" algn="ctr">
            <a:solidFill>
              <a:srgbClr val="000000"/>
            </a:solidFill>
            <a:prstDash val="solid"/>
            <a:round/>
            <a:headEnd type="none" w="med" len="med"/>
            <a:tailEnd type="none" w="med" len="med"/>
          </a:ln>
          <a:effectLst>
            <a:outerShdw blurRad="50800" dist="38100" dir="2700000">
              <a:srgbClr val="000000">
                <a:alpha val="43000"/>
              </a:srgb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62493120"/>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108"/>
          <p:cNvSpPr>
            <a:spLocks noChangeArrowheads="1"/>
          </p:cNvSpPr>
          <p:nvPr/>
        </p:nvSpPr>
        <p:spPr bwMode="auto">
          <a:xfrm>
            <a:off x="152400" y="0"/>
            <a:ext cx="3124200" cy="609600"/>
          </a:xfrm>
          <a:prstGeom prst="rect">
            <a:avLst/>
          </a:prstGeom>
          <a:noFill/>
          <a:ln w="9525">
            <a:noFill/>
            <a:miter lim="800000"/>
            <a:headEnd/>
            <a:tailEnd/>
          </a:ln>
        </p:spPr>
        <p:txBody>
          <a:bodyPr anchor="ctr">
            <a:prstTxWarp prst="textNoShape">
              <a:avLst/>
            </a:prstTxWarp>
          </a:bodyPr>
          <a:lstStyle/>
          <a:p>
            <a:pPr marL="0" lvl="3"/>
            <a:r>
              <a:rPr lang="en-GB" sz="2800" dirty="0" smtClean="0">
                <a:solidFill>
                  <a:srgbClr val="000000"/>
                </a:solidFill>
                <a:latin typeface="Times New Roman" charset="0"/>
              </a:rPr>
              <a:t>Schematic of Lens</a:t>
            </a:r>
            <a:endParaRPr lang="en-US" sz="2800" dirty="0">
              <a:solidFill>
                <a:srgbClr val="000000"/>
              </a:solidFill>
              <a:latin typeface="Times New Roman" charset="0"/>
            </a:endParaRPr>
          </a:p>
        </p:txBody>
      </p:sp>
      <p:sp>
        <p:nvSpPr>
          <p:cNvPr id="110595" name="Line 109"/>
          <p:cNvSpPr>
            <a:spLocks noChangeShapeType="1"/>
          </p:cNvSpPr>
          <p:nvPr/>
        </p:nvSpPr>
        <p:spPr bwMode="auto">
          <a:xfrm>
            <a:off x="0" y="575732"/>
            <a:ext cx="3048000" cy="0"/>
          </a:xfrm>
          <a:prstGeom prst="line">
            <a:avLst/>
          </a:prstGeom>
          <a:noFill/>
          <a:ln w="12700" cap="flat" cmpd="sng" algn="ctr">
            <a:solidFill>
              <a:srgbClr val="000000"/>
            </a:solidFill>
            <a:prstDash val="solid"/>
            <a:round/>
            <a:headEnd type="none" w="med" len="med"/>
            <a:tailEnd type="none" w="med" len="med"/>
          </a:ln>
        </p:spPr>
        <p:txBody>
          <a:bodyPr>
            <a:prstTxWarp prst="textNoShape">
              <a:avLst/>
            </a:prstTxWarp>
          </a:bodyPr>
          <a:lstStyle/>
          <a:p>
            <a:endParaRPr lang="en-US"/>
          </a:p>
        </p:txBody>
      </p:sp>
      <p:sp>
        <p:nvSpPr>
          <p:cNvPr id="4" name="TextBox 3"/>
          <p:cNvSpPr txBox="1"/>
          <p:nvPr/>
        </p:nvSpPr>
        <p:spPr>
          <a:xfrm>
            <a:off x="914400" y="2286000"/>
            <a:ext cx="7315200" cy="1600200"/>
          </a:xfrm>
          <a:prstGeom prst="rect">
            <a:avLst/>
          </a:prstGeom>
          <a:noFill/>
        </p:spPr>
        <p:txBody>
          <a:bodyPr>
            <a:prstTxWarp prst="textNoShape">
              <a:avLst/>
            </a:prstTxWarp>
            <a:spAutoFit/>
          </a:bodyPr>
          <a:lstStyle/>
          <a:p>
            <a:pPr marL="292100" indent="-292100">
              <a:spcAft>
                <a:spcPts val="1200"/>
              </a:spcAft>
              <a:buFont typeface="Arial" charset="0"/>
              <a:buChar char="•"/>
            </a:pPr>
            <a:r>
              <a:rPr lang="en-US">
                <a:solidFill>
                  <a:srgbClr val="FFFFFF"/>
                </a:solidFill>
              </a:rPr>
              <a:t>Do vergence-accommodation conflicts in stereo displays cause discomfort &amp; fatigue?</a:t>
            </a:r>
          </a:p>
          <a:p>
            <a:pPr marL="292100" indent="-292100">
              <a:spcAft>
                <a:spcPts val="1200"/>
              </a:spcAft>
              <a:buFont typeface="Arial" charset="0"/>
              <a:buChar char="•"/>
            </a:pPr>
            <a:r>
              <a:rPr lang="en-US">
                <a:solidFill>
                  <a:srgbClr val="FFFFFF"/>
                </a:solidFill>
              </a:rPr>
              <a:t>If so, what can we do to minimize the discomfort &amp; fatigue?</a:t>
            </a:r>
          </a:p>
        </p:txBody>
      </p:sp>
      <p:pic>
        <p:nvPicPr>
          <p:cNvPr id="7" name="Picture 6" descr="Fig2 Nature Photonics.png"/>
          <p:cNvPicPr>
            <a:picLocks noChangeAspect="1"/>
          </p:cNvPicPr>
          <p:nvPr/>
        </p:nvPicPr>
        <p:blipFill>
          <a:blip r:embed="rId2"/>
          <a:stretch>
            <a:fillRect/>
          </a:stretch>
        </p:blipFill>
        <p:spPr>
          <a:xfrm>
            <a:off x="566406" y="1371600"/>
            <a:ext cx="7338447" cy="4114800"/>
          </a:xfrm>
          <a:prstGeom prst="rect">
            <a:avLst/>
          </a:prstGeom>
        </p:spPr>
      </p:pic>
      <p:sp>
        <p:nvSpPr>
          <p:cNvPr id="8" name="Rectangle 7"/>
          <p:cNvSpPr/>
          <p:nvPr/>
        </p:nvSpPr>
        <p:spPr bwMode="auto">
          <a:xfrm>
            <a:off x="1066800" y="1676400"/>
            <a:ext cx="152400" cy="1524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200" b="0" i="0" u="none" strike="noStrike" cap="none" normalizeH="0" baseline="0">
              <a:ln>
                <a:noFill/>
              </a:ln>
              <a:solidFill>
                <a:schemeClr val="hlink"/>
              </a:solidFill>
              <a:effectLst/>
              <a:latin typeface="Arial" pitchFamily="-112" charset="0"/>
            </a:endParaRPr>
          </a:p>
        </p:txBody>
      </p:sp>
      <p:sp>
        <p:nvSpPr>
          <p:cNvPr id="9" name="Rectangle 8"/>
          <p:cNvSpPr/>
          <p:nvPr/>
        </p:nvSpPr>
        <p:spPr bwMode="auto">
          <a:xfrm>
            <a:off x="6096000" y="1676400"/>
            <a:ext cx="152400" cy="1524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200" b="0" i="0" u="none" strike="noStrike" cap="none" normalizeH="0" baseline="0">
              <a:ln>
                <a:noFill/>
              </a:ln>
              <a:solidFill>
                <a:schemeClr val="hlink"/>
              </a:solidFill>
              <a:effectLst/>
              <a:latin typeface="Arial" pitchFamily="-112" charset="0"/>
            </a:endParaRPr>
          </a:p>
        </p:txBody>
      </p:sp>
      <p:sp>
        <p:nvSpPr>
          <p:cNvPr id="10" name="Rectangle 9"/>
          <p:cNvSpPr>
            <a:spLocks/>
          </p:cNvSpPr>
          <p:nvPr/>
        </p:nvSpPr>
        <p:spPr bwMode="auto">
          <a:xfrm>
            <a:off x="4428067" y="1761064"/>
            <a:ext cx="112776" cy="14935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200" b="0" i="0" u="none" strike="noStrike" cap="none" normalizeH="0" baseline="0">
              <a:ln>
                <a:noFill/>
              </a:ln>
              <a:solidFill>
                <a:schemeClr val="hlink"/>
              </a:solidFill>
              <a:effectLst/>
              <a:latin typeface="Arial" pitchFamily="-112" charset="0"/>
            </a:endParaRPr>
          </a:p>
        </p:txBody>
      </p:sp>
      <p:sp>
        <p:nvSpPr>
          <p:cNvPr id="12" name="Rectangle 11"/>
          <p:cNvSpPr>
            <a:spLocks/>
          </p:cNvSpPr>
          <p:nvPr/>
        </p:nvSpPr>
        <p:spPr bwMode="auto">
          <a:xfrm>
            <a:off x="3725333" y="3398180"/>
            <a:ext cx="112776" cy="14935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200" b="0" i="0" u="none" strike="noStrike" cap="none" normalizeH="0" baseline="0">
              <a:ln>
                <a:noFill/>
              </a:ln>
              <a:solidFill>
                <a:schemeClr val="hlink"/>
              </a:solidFill>
              <a:effectLst/>
              <a:latin typeface="Arial" pitchFamily="-112" charset="0"/>
            </a:endParaRPr>
          </a:p>
        </p:txBody>
      </p:sp>
      <p:sp>
        <p:nvSpPr>
          <p:cNvPr id="13" name="Rectangle 12"/>
          <p:cNvSpPr>
            <a:spLocks/>
          </p:cNvSpPr>
          <p:nvPr/>
        </p:nvSpPr>
        <p:spPr bwMode="auto">
          <a:xfrm>
            <a:off x="1354666" y="4092450"/>
            <a:ext cx="112776" cy="14935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200" b="0" i="0" u="none" strike="noStrike" cap="none" normalizeH="0" baseline="0">
              <a:ln>
                <a:noFill/>
              </a:ln>
              <a:solidFill>
                <a:schemeClr val="hlink"/>
              </a:solidFill>
              <a:effectLst/>
              <a:latin typeface="Arial" pitchFamily="-112" charset="0"/>
            </a:endParaRPr>
          </a:p>
        </p:txBody>
      </p:sp>
      <p:sp>
        <p:nvSpPr>
          <p:cNvPr id="17" name="Text Box 6"/>
          <p:cNvSpPr txBox="1">
            <a:spLocks noChangeArrowheads="1"/>
          </p:cNvSpPr>
          <p:nvPr/>
        </p:nvSpPr>
        <p:spPr bwMode="auto">
          <a:xfrm>
            <a:off x="4815499" y="6502515"/>
            <a:ext cx="4274938" cy="307777"/>
          </a:xfrm>
          <a:prstGeom prst="rect">
            <a:avLst/>
          </a:prstGeom>
          <a:noFill/>
          <a:ln w="9525">
            <a:noFill/>
            <a:miter lim="800000"/>
            <a:headEnd/>
            <a:tailEnd/>
          </a:ln>
        </p:spPr>
        <p:txBody>
          <a:bodyPr wrap="none">
            <a:prstTxWarp prst="textNoShape">
              <a:avLst/>
            </a:prstTxWarp>
            <a:spAutoFit/>
          </a:bodyPr>
          <a:lstStyle/>
          <a:p>
            <a:pPr algn="ctr"/>
            <a:r>
              <a:rPr lang="en-US" sz="1400" dirty="0">
                <a:solidFill>
                  <a:srgbClr val="000000"/>
                </a:solidFill>
                <a:latin typeface="Arial"/>
                <a:cs typeface="Arial"/>
              </a:rPr>
              <a:t>Love,</a:t>
            </a:r>
            <a:r>
              <a:rPr lang="en-US" sz="1400" dirty="0" smtClean="0">
                <a:solidFill>
                  <a:srgbClr val="000000"/>
                </a:solidFill>
                <a:latin typeface="Arial"/>
                <a:cs typeface="Arial"/>
              </a:rPr>
              <a:t> Hoffman, Hands, </a:t>
            </a:r>
            <a:r>
              <a:rPr lang="en-US" sz="1400" dirty="0" err="1" smtClean="0">
                <a:solidFill>
                  <a:srgbClr val="000000"/>
                </a:solidFill>
                <a:latin typeface="Arial"/>
                <a:cs typeface="Arial"/>
              </a:rPr>
              <a:t>Gao</a:t>
            </a:r>
            <a:r>
              <a:rPr lang="en-US" sz="1400" dirty="0" smtClean="0">
                <a:solidFill>
                  <a:srgbClr val="000000"/>
                </a:solidFill>
                <a:latin typeface="Arial"/>
                <a:cs typeface="Arial"/>
              </a:rPr>
              <a:t>, Kirby</a:t>
            </a:r>
            <a:r>
              <a:rPr lang="en-US" sz="1400" dirty="0">
                <a:solidFill>
                  <a:srgbClr val="000000"/>
                </a:solidFill>
                <a:latin typeface="Arial"/>
                <a:cs typeface="Arial"/>
              </a:rPr>
              <a:t>,</a:t>
            </a:r>
            <a:r>
              <a:rPr lang="en-US" sz="1400" dirty="0" smtClean="0">
                <a:solidFill>
                  <a:srgbClr val="000000"/>
                </a:solidFill>
                <a:latin typeface="Arial"/>
                <a:cs typeface="Arial"/>
              </a:rPr>
              <a:t> &amp; Banks (2009)</a:t>
            </a:r>
            <a:endParaRPr lang="en-US" sz="1400" i="1" dirty="0">
              <a:solidFill>
                <a:srgbClr val="000000"/>
              </a:solidFill>
              <a:latin typeface="Arial"/>
              <a:cs typeface="Arial"/>
            </a:endParaRPr>
          </a:p>
        </p:txBody>
      </p:sp>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200" dirty="0" smtClean="0">
                <a:latin typeface="Gill Sans SemiBold"/>
                <a:cs typeface="Gill Sans SemiBold"/>
              </a:rPr>
              <a:t>Optimization: in words (for Marty's benefit)</a:t>
            </a:r>
            <a:endParaRPr lang="en-US" sz="3200" dirty="0">
              <a:latin typeface="Gill Sans SemiBold"/>
              <a:cs typeface="Gill Sans SemiBold"/>
            </a:endParaRPr>
          </a:p>
        </p:txBody>
      </p:sp>
      <p:sp>
        <p:nvSpPr>
          <p:cNvPr id="4" name="Content Placeholder 3"/>
          <p:cNvSpPr>
            <a:spLocks noGrp="1"/>
          </p:cNvSpPr>
          <p:nvPr>
            <p:ph idx="1"/>
          </p:nvPr>
        </p:nvSpPr>
        <p:spPr/>
        <p:txBody>
          <a:bodyPr>
            <a:normAutofit lnSpcReduction="10000"/>
          </a:bodyPr>
          <a:lstStyle/>
          <a:p>
            <a:r>
              <a:rPr lang="en-US" sz="2400" dirty="0" smtClean="0">
                <a:latin typeface="Gill Sans Light"/>
                <a:cs typeface="Gill Sans Light"/>
              </a:rPr>
              <a:t>The input is a set of target images focused at different depths. The unknowns are the images to display on the presentation planes such that the result matches these target images.</a:t>
            </a:r>
          </a:p>
          <a:p>
            <a:r>
              <a:rPr lang="en-US" sz="2400" dirty="0" smtClean="0">
                <a:latin typeface="Gill Sans Light"/>
                <a:cs typeface="Gill Sans Light"/>
              </a:rPr>
              <a:t>Consider one of the target images, focused at a known depth. When the viewer focuses on that depth in the volumetric display, the image on each presentation plane is blurred by a known PSF. The resulting image seen by the viewer is the sum of these blurred images. We want this image to be the same as the target image.</a:t>
            </a:r>
          </a:p>
          <a:p>
            <a:r>
              <a:rPr lang="en-US" sz="2400" dirty="0" smtClean="0">
                <a:latin typeface="Gill Sans Light"/>
                <a:cs typeface="Gill Sans Light"/>
              </a:rPr>
              <a:t>We can compute a measure of error between the target image and the viewed image. We seek to minimize the total squared error across all target focus depths, as long as the presentation images remain within the displayable range.</a:t>
            </a:r>
            <a:endParaRPr lang="en-US" sz="2400" dirty="0">
              <a:latin typeface="Gill Sans Light"/>
              <a:cs typeface="Gill Sans Light"/>
            </a:endParaRPr>
          </a:p>
        </p:txBody>
      </p:sp>
    </p:spTree>
    <p:extLst>
      <p:ext uri="{BB962C8B-B14F-4D97-AF65-F5344CB8AC3E}">
        <p14:creationId xmlns:p14="http://schemas.microsoft.com/office/powerpoint/2010/main" val="2926508783"/>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Optimized blending technique</a:t>
            </a:r>
            <a:endParaRPr lang="en-US" dirty="0"/>
          </a:p>
        </p:txBody>
      </p:sp>
      <p:grpSp>
        <p:nvGrpSpPr>
          <p:cNvPr id="4" name="Group 6"/>
          <p:cNvGrpSpPr/>
          <p:nvPr/>
        </p:nvGrpSpPr>
        <p:grpSpPr>
          <a:xfrm>
            <a:off x="1596720" y="2971079"/>
            <a:ext cx="6076755" cy="3659659"/>
            <a:chOff x="1596720" y="2971078"/>
            <a:chExt cx="6076754" cy="3659659"/>
          </a:xfrm>
        </p:grpSpPr>
        <p:sp>
          <p:nvSpPr>
            <p:cNvPr id="3" name="Rectangle 2"/>
            <p:cNvSpPr/>
            <p:nvPr/>
          </p:nvSpPr>
          <p:spPr>
            <a:xfrm>
              <a:off x="1596720" y="2971078"/>
              <a:ext cx="6076754" cy="3659659"/>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optimization_figure_1.eps"/>
            <p:cNvPicPr>
              <a:picLocks noChangeAspect="1"/>
            </p:cNvPicPr>
            <p:nvPr/>
          </p:nvPicPr>
          <p:blipFill rotWithShape="1">
            <a:blip r:embed="rId3" cstate="screen">
              <a:extLst>
                <a:ext uri="{28A0092B-C50C-407E-A947-70E740481C1C}">
                  <a14:useLocalDpi xmlns:a14="http://schemas.microsoft.com/office/drawing/2010/main"/>
                </a:ext>
              </a:extLst>
            </a:blip>
            <a:srcRect r="24227"/>
            <a:stretch/>
          </p:blipFill>
          <p:spPr>
            <a:xfrm>
              <a:off x="1596720" y="2971078"/>
              <a:ext cx="4972792" cy="3554812"/>
            </a:xfrm>
            <a:prstGeom prst="rect">
              <a:avLst/>
            </a:prstGeom>
            <a:solidFill>
              <a:schemeClr val="bg1"/>
            </a:solidFill>
          </p:spPr>
        </p:pic>
        <p:pic>
          <p:nvPicPr>
            <p:cNvPr id="5" name="Picture 4" descr="blending_focus_24.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52195" y="3876241"/>
              <a:ext cx="1728034" cy="1728034"/>
            </a:xfrm>
            <a:prstGeom prst="rect">
              <a:avLst/>
            </a:prstGeom>
            <a:solidFill>
              <a:schemeClr val="bg1"/>
            </a:solidFill>
          </p:spPr>
        </p:pic>
        <p:grpSp>
          <p:nvGrpSpPr>
            <p:cNvPr id="7" name="Group 3"/>
            <p:cNvGrpSpPr/>
            <p:nvPr/>
          </p:nvGrpSpPr>
          <p:grpSpPr>
            <a:xfrm>
              <a:off x="6695605" y="3057472"/>
              <a:ext cx="851676" cy="3468418"/>
              <a:chOff x="6378573" y="2846265"/>
              <a:chExt cx="876302" cy="3568708"/>
            </a:xfrm>
            <a:solidFill>
              <a:schemeClr val="bg1"/>
            </a:solidFill>
          </p:grpSpPr>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78573" y="2846265"/>
                <a:ext cx="876302" cy="876302"/>
              </a:xfrm>
              <a:prstGeom prst="rect">
                <a:avLst/>
              </a:prstGeom>
              <a:grpFill/>
            </p:spPr>
          </p:pic>
          <p:pic>
            <p:nvPicPr>
              <p:cNvPr id="9" name="Picture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378573" y="3738442"/>
                <a:ext cx="876302" cy="876302"/>
              </a:xfrm>
              <a:prstGeom prst="rect">
                <a:avLst/>
              </a:prstGeom>
              <a:grpFill/>
            </p:spPr>
          </p:pic>
          <p:pic>
            <p:nvPicPr>
              <p:cNvPr id="10" name="Picture 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378573" y="4630619"/>
                <a:ext cx="876302" cy="876302"/>
              </a:xfrm>
              <a:prstGeom prst="rect">
                <a:avLst/>
              </a:prstGeom>
              <a:grpFill/>
            </p:spPr>
          </p:pic>
          <p:pic>
            <p:nvPicPr>
              <p:cNvPr id="11" name="Picture 10"/>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378573" y="5538671"/>
                <a:ext cx="876302" cy="876302"/>
              </a:xfrm>
              <a:prstGeom prst="rect">
                <a:avLst/>
              </a:prstGeom>
              <a:grpFill/>
            </p:spPr>
          </p:pic>
        </p:grpSp>
      </p:grpSp>
      <p:sp>
        <p:nvSpPr>
          <p:cNvPr id="13" name="Content Placeholder 2"/>
          <p:cNvSpPr txBox="1">
            <a:spLocks/>
          </p:cNvSpPr>
          <p:nvPr/>
        </p:nvSpPr>
        <p:spPr>
          <a:xfrm>
            <a:off x="457201" y="1714902"/>
            <a:ext cx="8083551" cy="17141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smtClean="0">
                <a:latin typeface="Optima"/>
                <a:cs typeface="Optima"/>
              </a:rPr>
              <a:t>The layers are calculated such that their sum approximates the original scene</a:t>
            </a:r>
            <a:endParaRPr lang="en-US" dirty="0">
              <a:latin typeface="Optima"/>
              <a:cs typeface="Optima"/>
            </a:endParaRPr>
          </a:p>
        </p:txBody>
      </p:sp>
    </p:spTree>
    <p:extLst>
      <p:ext uri="{BB962C8B-B14F-4D97-AF65-F5344CB8AC3E}">
        <p14:creationId xmlns:p14="http://schemas.microsoft.com/office/powerpoint/2010/main" val="1593661026"/>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Example layers</a:t>
            </a:r>
            <a:br>
              <a:rPr lang="en-US" dirty="0" smtClean="0"/>
            </a:br>
            <a:r>
              <a:rPr lang="en-US" dirty="0" smtClean="0"/>
              <a:t>(linear blending)</a:t>
            </a:r>
            <a:endParaRPr lang="en-US" dirty="0"/>
          </a:p>
        </p:txBody>
      </p:sp>
      <p:pic>
        <p:nvPicPr>
          <p:cNvPr id="8" name="Picture 7" descr="blending_focus_24.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629505" y="2093665"/>
            <a:ext cx="4447251" cy="4447251"/>
          </a:xfrm>
          <a:prstGeom prst="rect">
            <a:avLst/>
          </a:prstGeom>
          <a:ln>
            <a:solidFill>
              <a:schemeClr val="tx1"/>
            </a:solidFill>
          </a:ln>
        </p:spPr>
      </p:pic>
      <p:pic>
        <p:nvPicPr>
          <p:cNvPr id="31" name="Picture 30" descr="blending_layers_1.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581" y="2075963"/>
            <a:ext cx="2197419" cy="2197419"/>
          </a:xfrm>
          <a:prstGeom prst="rect">
            <a:avLst/>
          </a:prstGeom>
          <a:ln>
            <a:solidFill>
              <a:srgbClr val="000000"/>
            </a:solidFill>
          </a:ln>
        </p:spPr>
      </p:pic>
      <p:pic>
        <p:nvPicPr>
          <p:cNvPr id="32" name="Picture 31" descr="blending_layers_2.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353761" y="2075963"/>
            <a:ext cx="2197419" cy="2197419"/>
          </a:xfrm>
          <a:prstGeom prst="rect">
            <a:avLst/>
          </a:prstGeom>
          <a:ln>
            <a:solidFill>
              <a:srgbClr val="000000"/>
            </a:solidFill>
          </a:ln>
        </p:spPr>
      </p:pic>
      <p:pic>
        <p:nvPicPr>
          <p:cNvPr id="33" name="Picture 32" descr="blending_layers_3.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8581" y="4343497"/>
            <a:ext cx="2197419" cy="2197419"/>
          </a:xfrm>
          <a:prstGeom prst="rect">
            <a:avLst/>
          </a:prstGeom>
          <a:ln>
            <a:solidFill>
              <a:srgbClr val="000000"/>
            </a:solidFill>
          </a:ln>
        </p:spPr>
      </p:pic>
      <p:pic>
        <p:nvPicPr>
          <p:cNvPr id="34" name="Picture 33" descr="blending_layers_4.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353761" y="4343497"/>
            <a:ext cx="2197419" cy="2197419"/>
          </a:xfrm>
          <a:prstGeom prst="rect">
            <a:avLst/>
          </a:prstGeom>
          <a:ln>
            <a:solidFill>
              <a:srgbClr val="000000"/>
            </a:solidFill>
          </a:ln>
        </p:spPr>
      </p:pic>
      <p:sp>
        <p:nvSpPr>
          <p:cNvPr id="16" name="Content Placeholder 2"/>
          <p:cNvSpPr txBox="1">
            <a:spLocks/>
          </p:cNvSpPr>
          <p:nvPr/>
        </p:nvSpPr>
        <p:spPr>
          <a:xfrm>
            <a:off x="989263" y="4348844"/>
            <a:ext cx="1296739" cy="389561"/>
          </a:xfrm>
          <a:prstGeom prst="rect">
            <a:avLst/>
          </a:prstGeom>
        </p:spPr>
        <p:txBody>
          <a:bodyPr vert="horz" lIns="91440" tIns="45720" rIns="91440" bIns="45720" rtlCol="0">
            <a:normAutofit fontScale="70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buFont typeface="Arial"/>
              <a:buNone/>
            </a:pPr>
            <a:r>
              <a:rPr lang="en-US" dirty="0" smtClean="0">
                <a:solidFill>
                  <a:srgbClr val="FFFFFF"/>
                </a:solidFill>
                <a:latin typeface="Optima"/>
                <a:cs typeface="Optima"/>
              </a:rPr>
              <a:t>mid-near</a:t>
            </a:r>
            <a:endParaRPr lang="en-US" dirty="0">
              <a:solidFill>
                <a:srgbClr val="FFFFFF"/>
              </a:solidFill>
              <a:latin typeface="Optima"/>
              <a:cs typeface="Optima"/>
            </a:endParaRPr>
          </a:p>
        </p:txBody>
      </p:sp>
      <p:sp>
        <p:nvSpPr>
          <p:cNvPr id="17" name="Content Placeholder 2"/>
          <p:cNvSpPr txBox="1">
            <a:spLocks/>
          </p:cNvSpPr>
          <p:nvPr/>
        </p:nvSpPr>
        <p:spPr>
          <a:xfrm>
            <a:off x="989263" y="2066927"/>
            <a:ext cx="1296739" cy="389561"/>
          </a:xfrm>
          <a:prstGeom prst="rect">
            <a:avLst/>
          </a:prstGeom>
        </p:spPr>
        <p:txBody>
          <a:bodyPr vert="horz" lIns="91440" tIns="45720" rIns="91440" bIns="45720" rtlCol="0">
            <a:normAutofit fontScale="70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buFont typeface="Arial"/>
              <a:buNone/>
            </a:pPr>
            <a:r>
              <a:rPr lang="en-US" dirty="0" smtClean="0">
                <a:solidFill>
                  <a:srgbClr val="000000"/>
                </a:solidFill>
                <a:latin typeface="Optima"/>
                <a:cs typeface="Optima"/>
              </a:rPr>
              <a:t>far</a:t>
            </a:r>
            <a:endParaRPr lang="en-US" dirty="0">
              <a:solidFill>
                <a:srgbClr val="000000"/>
              </a:solidFill>
              <a:latin typeface="Optima"/>
              <a:cs typeface="Optima"/>
            </a:endParaRPr>
          </a:p>
        </p:txBody>
      </p:sp>
      <p:sp>
        <p:nvSpPr>
          <p:cNvPr id="18" name="Content Placeholder 2"/>
          <p:cNvSpPr txBox="1">
            <a:spLocks/>
          </p:cNvSpPr>
          <p:nvPr/>
        </p:nvSpPr>
        <p:spPr>
          <a:xfrm>
            <a:off x="3254441" y="4348844"/>
            <a:ext cx="1296739" cy="389561"/>
          </a:xfrm>
          <a:prstGeom prst="rect">
            <a:avLst/>
          </a:prstGeom>
        </p:spPr>
        <p:txBody>
          <a:bodyPr vert="horz" lIns="91440" tIns="45720" rIns="91440" bIns="45720" rtlCol="0">
            <a:normAutofit fontScale="70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buFont typeface="Arial"/>
              <a:buNone/>
            </a:pPr>
            <a:r>
              <a:rPr lang="en-US" dirty="0" smtClean="0">
                <a:solidFill>
                  <a:srgbClr val="FFFFFF"/>
                </a:solidFill>
                <a:latin typeface="Optima"/>
                <a:cs typeface="Optima"/>
              </a:rPr>
              <a:t>near</a:t>
            </a:r>
            <a:endParaRPr lang="en-US" dirty="0">
              <a:solidFill>
                <a:srgbClr val="FFFFFF"/>
              </a:solidFill>
              <a:latin typeface="Optima"/>
              <a:cs typeface="Optima"/>
            </a:endParaRPr>
          </a:p>
        </p:txBody>
      </p:sp>
      <p:sp>
        <p:nvSpPr>
          <p:cNvPr id="19" name="Content Placeholder 2"/>
          <p:cNvSpPr txBox="1">
            <a:spLocks/>
          </p:cNvSpPr>
          <p:nvPr/>
        </p:nvSpPr>
        <p:spPr>
          <a:xfrm>
            <a:off x="3254441" y="2064253"/>
            <a:ext cx="1296739" cy="389561"/>
          </a:xfrm>
          <a:prstGeom prst="rect">
            <a:avLst/>
          </a:prstGeom>
        </p:spPr>
        <p:txBody>
          <a:bodyPr vert="horz" lIns="91440" tIns="45720" rIns="91440" bIns="45720" rtlCol="0">
            <a:normAutofit fontScale="70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buFont typeface="Arial"/>
              <a:buNone/>
            </a:pPr>
            <a:r>
              <a:rPr lang="en-US" dirty="0">
                <a:solidFill>
                  <a:srgbClr val="FFFFFF"/>
                </a:solidFill>
                <a:latin typeface="Optima"/>
                <a:cs typeface="Optima"/>
              </a:rPr>
              <a:t>f</a:t>
            </a:r>
            <a:r>
              <a:rPr lang="en-US" dirty="0" smtClean="0">
                <a:solidFill>
                  <a:srgbClr val="FFFFFF"/>
                </a:solidFill>
                <a:latin typeface="Optima"/>
                <a:cs typeface="Optima"/>
              </a:rPr>
              <a:t>ar-mid</a:t>
            </a:r>
            <a:endParaRPr lang="en-US" dirty="0">
              <a:solidFill>
                <a:srgbClr val="FFFFFF"/>
              </a:solidFill>
              <a:latin typeface="Optima"/>
              <a:cs typeface="Optima"/>
            </a:endParaRPr>
          </a:p>
        </p:txBody>
      </p:sp>
      <p:sp>
        <p:nvSpPr>
          <p:cNvPr id="20" name="TextBox 19"/>
          <p:cNvSpPr txBox="1"/>
          <p:nvPr/>
        </p:nvSpPr>
        <p:spPr>
          <a:xfrm>
            <a:off x="6287102" y="6488668"/>
            <a:ext cx="2789655" cy="369332"/>
          </a:xfrm>
          <a:prstGeom prst="rect">
            <a:avLst/>
          </a:prstGeom>
          <a:noFill/>
        </p:spPr>
        <p:txBody>
          <a:bodyPr wrap="square" rtlCol="0">
            <a:spAutoFit/>
          </a:bodyPr>
          <a:lstStyle/>
          <a:p>
            <a:pPr algn="r"/>
            <a:r>
              <a:rPr lang="en-US" dirty="0" smtClean="0">
                <a:solidFill>
                  <a:srgbClr val="403152"/>
                </a:solidFill>
                <a:latin typeface="Optima"/>
                <a:cs typeface="Optima"/>
              </a:rPr>
              <a:t>Courtesy of Rahul Narain</a:t>
            </a:r>
            <a:endParaRPr lang="en-US" dirty="0">
              <a:solidFill>
                <a:srgbClr val="403152"/>
              </a:solidFill>
              <a:latin typeface="Optima"/>
              <a:cs typeface="Optima"/>
            </a:endParaRPr>
          </a:p>
        </p:txBody>
      </p:sp>
      <p:sp>
        <p:nvSpPr>
          <p:cNvPr id="25" name="Content Placeholder 2"/>
          <p:cNvSpPr>
            <a:spLocks noGrp="1"/>
          </p:cNvSpPr>
          <p:nvPr>
            <p:ph idx="1"/>
          </p:nvPr>
        </p:nvSpPr>
        <p:spPr>
          <a:xfrm>
            <a:off x="6255351" y="1604211"/>
            <a:ext cx="2821405" cy="489454"/>
          </a:xfrm>
        </p:spPr>
        <p:txBody>
          <a:bodyPr>
            <a:noAutofit/>
          </a:bodyPr>
          <a:lstStyle/>
          <a:p>
            <a:pPr marL="0" indent="0" algn="r">
              <a:spcBef>
                <a:spcPts val="0"/>
              </a:spcBef>
              <a:buNone/>
            </a:pPr>
            <a:r>
              <a:rPr lang="en-US" sz="2400" dirty="0" smtClean="0"/>
              <a:t>Original scene</a:t>
            </a:r>
          </a:p>
        </p:txBody>
      </p:sp>
      <p:sp>
        <p:nvSpPr>
          <p:cNvPr id="26" name="Content Placeholder 2"/>
          <p:cNvSpPr txBox="1">
            <a:spLocks/>
          </p:cNvSpPr>
          <p:nvPr/>
        </p:nvSpPr>
        <p:spPr>
          <a:xfrm>
            <a:off x="88582" y="1604211"/>
            <a:ext cx="1340169" cy="462715"/>
          </a:xfrm>
          <a:prstGeom prst="rect">
            <a:avLst/>
          </a:prstGeom>
        </p:spPr>
        <p:txBody>
          <a:bodyPr vert="horz" lIns="91440" tIns="45720" rIns="91440" bIns="45720" rtlCol="0">
            <a:normAutofit fontScale="85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20000"/>
              </a:lnSpc>
              <a:spcBef>
                <a:spcPts val="0"/>
              </a:spcBef>
              <a:buFont typeface="Arial"/>
              <a:buNone/>
            </a:pPr>
            <a:r>
              <a:rPr lang="en-US" sz="2800" dirty="0" smtClean="0">
                <a:latin typeface="Optima"/>
                <a:cs typeface="Optima"/>
              </a:rPr>
              <a:t>Layers</a:t>
            </a:r>
            <a:endParaRPr lang="en-US" sz="2800" dirty="0">
              <a:latin typeface="Optima"/>
              <a:cs typeface="Optima"/>
            </a:endParaRPr>
          </a:p>
        </p:txBody>
      </p:sp>
    </p:spTree>
    <p:extLst>
      <p:ext uri="{BB962C8B-B14F-4D97-AF65-F5344CB8AC3E}">
        <p14:creationId xmlns:p14="http://schemas.microsoft.com/office/powerpoint/2010/main" val="1254680955"/>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Comparison of results</a:t>
            </a:r>
            <a:endParaRPr lang="en-US" dirty="0"/>
          </a:p>
        </p:txBody>
      </p:sp>
      <p:sp>
        <p:nvSpPr>
          <p:cNvPr id="9" name="Content Placeholder 2"/>
          <p:cNvSpPr>
            <a:spLocks noGrp="1"/>
          </p:cNvSpPr>
          <p:nvPr>
            <p:ph idx="1"/>
          </p:nvPr>
        </p:nvSpPr>
        <p:spPr>
          <a:xfrm>
            <a:off x="79307" y="1279484"/>
            <a:ext cx="4944875" cy="519112"/>
          </a:xfrm>
        </p:spPr>
        <p:txBody>
          <a:bodyPr>
            <a:noAutofit/>
          </a:bodyPr>
          <a:lstStyle/>
          <a:p>
            <a:pPr marL="0" indent="0">
              <a:buNone/>
            </a:pPr>
            <a:r>
              <a:rPr lang="en-US" sz="3000" dirty="0" smtClean="0"/>
              <a:t>Linear Blending Technique</a:t>
            </a:r>
          </a:p>
        </p:txBody>
      </p:sp>
      <p:grpSp>
        <p:nvGrpSpPr>
          <p:cNvPr id="3" name="Group 9"/>
          <p:cNvGrpSpPr/>
          <p:nvPr/>
        </p:nvGrpSpPr>
        <p:grpSpPr>
          <a:xfrm>
            <a:off x="71113" y="1846220"/>
            <a:ext cx="8975187" cy="2229209"/>
            <a:chOff x="87500" y="1847055"/>
            <a:chExt cx="8975187" cy="2229209"/>
          </a:xfrm>
        </p:grpSpPr>
        <p:pic>
          <p:nvPicPr>
            <p:cNvPr id="4" name="Picture 3" descr="blending_layers_1.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500" y="1847055"/>
              <a:ext cx="2229209" cy="2229209"/>
            </a:xfrm>
            <a:prstGeom prst="rect">
              <a:avLst/>
            </a:prstGeom>
          </p:spPr>
        </p:pic>
        <p:pic>
          <p:nvPicPr>
            <p:cNvPr id="5" name="Picture 4" descr="blending_layers_2.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49485" y="1847055"/>
              <a:ext cx="2219505" cy="2219505"/>
            </a:xfrm>
            <a:prstGeom prst="rect">
              <a:avLst/>
            </a:prstGeom>
          </p:spPr>
        </p:pic>
        <p:pic>
          <p:nvPicPr>
            <p:cNvPr id="6" name="Picture 5" descr="blending_layers_3.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92236" y="1847055"/>
              <a:ext cx="2219505" cy="2219505"/>
            </a:xfrm>
            <a:prstGeom prst="rect">
              <a:avLst/>
            </a:prstGeom>
          </p:spPr>
        </p:pic>
        <p:pic>
          <p:nvPicPr>
            <p:cNvPr id="7" name="Picture 6" descr="blending_layers_4.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843182" y="1847055"/>
              <a:ext cx="2219505" cy="2219505"/>
            </a:xfrm>
            <a:prstGeom prst="rect">
              <a:avLst/>
            </a:prstGeom>
          </p:spPr>
        </p:pic>
      </p:grpSp>
      <p:grpSp>
        <p:nvGrpSpPr>
          <p:cNvPr id="8" name="Group 2"/>
          <p:cNvGrpSpPr/>
          <p:nvPr/>
        </p:nvGrpSpPr>
        <p:grpSpPr>
          <a:xfrm>
            <a:off x="85912" y="4555862"/>
            <a:ext cx="8968581" cy="2219505"/>
            <a:chOff x="85912" y="4609334"/>
            <a:chExt cx="8968581" cy="2219505"/>
          </a:xfrm>
        </p:grpSpPr>
        <p:pic>
          <p:nvPicPr>
            <p:cNvPr id="15" name="Picture 1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5912" y="4609334"/>
              <a:ext cx="2211037" cy="2211037"/>
            </a:xfrm>
            <a:prstGeom prst="rect">
              <a:avLst/>
            </a:prstGeom>
          </p:spPr>
        </p:pic>
        <p:pic>
          <p:nvPicPr>
            <p:cNvPr id="16" name="Picture 1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341291" y="4609334"/>
              <a:ext cx="2211037" cy="2211037"/>
            </a:xfrm>
            <a:prstGeom prst="rect">
              <a:avLst/>
            </a:prstGeom>
          </p:spPr>
        </p:pic>
        <p:pic>
          <p:nvPicPr>
            <p:cNvPr id="17" name="Picture 16"/>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584042" y="4609334"/>
              <a:ext cx="2219505" cy="2219505"/>
            </a:xfrm>
            <a:prstGeom prst="rect">
              <a:avLst/>
            </a:prstGeom>
          </p:spPr>
        </p:pic>
        <p:pic>
          <p:nvPicPr>
            <p:cNvPr id="18" name="Picture 17"/>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834988" y="4609334"/>
              <a:ext cx="2219505" cy="2219505"/>
            </a:xfrm>
            <a:prstGeom prst="rect">
              <a:avLst/>
            </a:prstGeom>
          </p:spPr>
        </p:pic>
      </p:grpSp>
      <p:sp>
        <p:nvSpPr>
          <p:cNvPr id="19" name="Content Placeholder 2"/>
          <p:cNvSpPr txBox="1">
            <a:spLocks/>
          </p:cNvSpPr>
          <p:nvPr/>
        </p:nvSpPr>
        <p:spPr>
          <a:xfrm>
            <a:off x="87501" y="4048695"/>
            <a:ext cx="4415665" cy="519112"/>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Optima"/>
                <a:ea typeface="+mn-ea"/>
                <a:cs typeface="Optima"/>
              </a:defRPr>
            </a:lvl1pPr>
            <a:lvl2pPr marL="742950" indent="-285750" algn="l" defTabSz="457200" rtl="0" eaLnBrk="1" latinLnBrk="0" hangingPunct="1">
              <a:spcBef>
                <a:spcPct val="20000"/>
              </a:spcBef>
              <a:buFont typeface="Arial"/>
              <a:buChar char="–"/>
              <a:defRPr sz="2800" kern="1200">
                <a:solidFill>
                  <a:schemeClr val="tx1"/>
                </a:solidFill>
                <a:latin typeface="Optima"/>
                <a:ea typeface="+mn-ea"/>
                <a:cs typeface="Optima"/>
              </a:defRPr>
            </a:lvl2pPr>
            <a:lvl3pPr marL="1143000" indent="-228600" algn="l" defTabSz="457200" rtl="0" eaLnBrk="1" latinLnBrk="0" hangingPunct="1">
              <a:spcBef>
                <a:spcPct val="20000"/>
              </a:spcBef>
              <a:buFont typeface="Arial"/>
              <a:buChar char="•"/>
              <a:defRPr sz="2400" kern="1200">
                <a:solidFill>
                  <a:schemeClr val="tx1"/>
                </a:solidFill>
                <a:latin typeface="Optima"/>
                <a:ea typeface="+mn-ea"/>
                <a:cs typeface="Optima"/>
              </a:defRPr>
            </a:lvl3pPr>
            <a:lvl4pPr marL="1600200" indent="-228600" algn="l" defTabSz="457200" rtl="0" eaLnBrk="1" latinLnBrk="0" hangingPunct="1">
              <a:spcBef>
                <a:spcPct val="20000"/>
              </a:spcBef>
              <a:buFont typeface="Arial"/>
              <a:buChar char="–"/>
              <a:defRPr sz="2000" kern="1200">
                <a:solidFill>
                  <a:schemeClr val="tx1"/>
                </a:solidFill>
                <a:latin typeface="Optima"/>
                <a:ea typeface="+mn-ea"/>
                <a:cs typeface="Optima"/>
              </a:defRPr>
            </a:lvl4pPr>
            <a:lvl5pPr marL="2057400" indent="-228600" algn="l" defTabSz="457200" rtl="0" eaLnBrk="1" latinLnBrk="0" hangingPunct="1">
              <a:spcBef>
                <a:spcPct val="20000"/>
              </a:spcBef>
              <a:buFont typeface="Arial"/>
              <a:buChar char="»"/>
              <a:defRPr sz="2000" kern="1200">
                <a:solidFill>
                  <a:schemeClr val="tx1"/>
                </a:solidFill>
                <a:latin typeface="Optima"/>
                <a:ea typeface="+mn-ea"/>
                <a:cs typeface="Optim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dirty="0" smtClean="0"/>
              <a:t>Optimization Technique</a:t>
            </a:r>
          </a:p>
        </p:txBody>
      </p:sp>
    </p:spTree>
    <p:extLst>
      <p:ext uri="{BB962C8B-B14F-4D97-AF65-F5344CB8AC3E}">
        <p14:creationId xmlns:p14="http://schemas.microsoft.com/office/powerpoint/2010/main" val="56513970"/>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lending_layers_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973454" y="1050483"/>
            <a:ext cx="2055091" cy="2055091"/>
          </a:xfrm>
          <a:prstGeom prst="rect">
            <a:avLst/>
          </a:prstGeom>
          <a:ln>
            <a:solidFill>
              <a:schemeClr val="tx1"/>
            </a:solidFill>
          </a:ln>
        </p:spPr>
      </p:pic>
      <p:pic>
        <p:nvPicPr>
          <p:cNvPr id="5" name="Picture 4" descr="blending_layers_2.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13110" y="1050483"/>
            <a:ext cx="2055091" cy="2055091"/>
          </a:xfrm>
          <a:prstGeom prst="rect">
            <a:avLst/>
          </a:prstGeom>
          <a:ln>
            <a:solidFill>
              <a:schemeClr val="tx1"/>
            </a:solidFill>
          </a:ln>
        </p:spPr>
      </p:pic>
      <p:pic>
        <p:nvPicPr>
          <p:cNvPr id="8" name="Picture 7" descr="blending_layers_3.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52767" y="1050483"/>
            <a:ext cx="2055091" cy="2055091"/>
          </a:xfrm>
          <a:prstGeom prst="rect">
            <a:avLst/>
          </a:prstGeom>
          <a:ln>
            <a:solidFill>
              <a:schemeClr val="tx1"/>
            </a:solidFill>
          </a:ln>
        </p:spPr>
      </p:pic>
      <p:pic>
        <p:nvPicPr>
          <p:cNvPr id="7" name="Picture 6" descr="blending_layers_4.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2424" y="1050483"/>
            <a:ext cx="2055091" cy="2055091"/>
          </a:xfrm>
          <a:prstGeom prst="rect">
            <a:avLst/>
          </a:prstGeom>
          <a:ln>
            <a:solidFill>
              <a:schemeClr val="tx1"/>
            </a:solidFill>
          </a:ln>
        </p:spPr>
      </p:pic>
      <p:sp>
        <p:nvSpPr>
          <p:cNvPr id="9" name="TextBox 8"/>
          <p:cNvSpPr txBox="1"/>
          <p:nvPr/>
        </p:nvSpPr>
        <p:spPr>
          <a:xfrm>
            <a:off x="107759" y="11396"/>
            <a:ext cx="5294964" cy="523220"/>
          </a:xfrm>
          <a:prstGeom prst="rect">
            <a:avLst/>
          </a:prstGeom>
          <a:noFill/>
        </p:spPr>
        <p:txBody>
          <a:bodyPr wrap="none" rtlCol="0">
            <a:spAutoFit/>
          </a:bodyPr>
          <a:lstStyle/>
          <a:p>
            <a:r>
              <a:rPr lang="en-US" sz="2800" dirty="0" smtClean="0">
                <a:latin typeface="Arial"/>
                <a:cs typeface="Arial"/>
              </a:rPr>
              <a:t>Linear Depth-weighted Blending</a:t>
            </a:r>
          </a:p>
        </p:txBody>
      </p:sp>
      <p:pic>
        <p:nvPicPr>
          <p:cNvPr id="10" name="Picture 9" descr="blending_focus_21.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12691" y="3879273"/>
            <a:ext cx="2055091" cy="2055091"/>
          </a:xfrm>
          <a:prstGeom prst="rect">
            <a:avLst/>
          </a:prstGeom>
          <a:ln>
            <a:solidFill>
              <a:schemeClr val="tx1"/>
            </a:solidFill>
          </a:ln>
        </p:spPr>
      </p:pic>
      <p:pic>
        <p:nvPicPr>
          <p:cNvPr id="11" name="Picture 10" descr="blending_focus_21.png"/>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452766" y="3879272"/>
            <a:ext cx="2055091" cy="2055089"/>
          </a:xfrm>
          <a:prstGeom prst="rect">
            <a:avLst/>
          </a:prstGeom>
          <a:ln>
            <a:solidFill>
              <a:schemeClr val="tx1"/>
            </a:solidFill>
          </a:ln>
        </p:spPr>
      </p:pic>
      <p:sp>
        <p:nvSpPr>
          <p:cNvPr id="12" name="TextBox 11"/>
          <p:cNvSpPr txBox="1"/>
          <p:nvPr/>
        </p:nvSpPr>
        <p:spPr>
          <a:xfrm>
            <a:off x="1788362" y="5934364"/>
            <a:ext cx="1262523" cy="369332"/>
          </a:xfrm>
          <a:prstGeom prst="rect">
            <a:avLst/>
          </a:prstGeom>
          <a:noFill/>
        </p:spPr>
        <p:txBody>
          <a:bodyPr wrap="none" rtlCol="0">
            <a:spAutoFit/>
          </a:bodyPr>
          <a:lstStyle/>
          <a:p>
            <a:r>
              <a:rPr lang="en-US" dirty="0" smtClean="0">
                <a:latin typeface="Arial"/>
                <a:cs typeface="Arial"/>
              </a:rPr>
              <a:t>near focus</a:t>
            </a:r>
          </a:p>
        </p:txBody>
      </p:sp>
      <p:sp>
        <p:nvSpPr>
          <p:cNvPr id="13" name="TextBox 12"/>
          <p:cNvSpPr txBox="1"/>
          <p:nvPr/>
        </p:nvSpPr>
        <p:spPr>
          <a:xfrm>
            <a:off x="1013817" y="3105574"/>
            <a:ext cx="415498" cy="369332"/>
          </a:xfrm>
          <a:prstGeom prst="rect">
            <a:avLst/>
          </a:prstGeom>
          <a:noFill/>
        </p:spPr>
        <p:txBody>
          <a:bodyPr wrap="none" rtlCol="0">
            <a:spAutoFit/>
          </a:bodyPr>
          <a:lstStyle/>
          <a:p>
            <a:r>
              <a:rPr lang="en-US" i="1" dirty="0" smtClean="0">
                <a:latin typeface="Times New Roman"/>
                <a:cs typeface="Times New Roman"/>
              </a:rPr>
              <a:t>p</a:t>
            </a:r>
            <a:r>
              <a:rPr lang="en-US" baseline="-25000" dirty="0" smtClean="0">
                <a:latin typeface="Times New Roman"/>
                <a:cs typeface="Times New Roman"/>
              </a:rPr>
              <a:t>1</a:t>
            </a:r>
          </a:p>
        </p:txBody>
      </p:sp>
      <p:sp>
        <p:nvSpPr>
          <p:cNvPr id="14" name="TextBox 13"/>
          <p:cNvSpPr txBox="1"/>
          <p:nvPr/>
        </p:nvSpPr>
        <p:spPr>
          <a:xfrm>
            <a:off x="3272975" y="3105574"/>
            <a:ext cx="415498" cy="369332"/>
          </a:xfrm>
          <a:prstGeom prst="rect">
            <a:avLst/>
          </a:prstGeom>
          <a:noFill/>
        </p:spPr>
        <p:txBody>
          <a:bodyPr wrap="none" rtlCol="0">
            <a:spAutoFit/>
          </a:bodyPr>
          <a:lstStyle/>
          <a:p>
            <a:r>
              <a:rPr lang="en-US" i="1" dirty="0" smtClean="0">
                <a:latin typeface="Times New Roman"/>
                <a:cs typeface="Times New Roman"/>
              </a:rPr>
              <a:t>p</a:t>
            </a:r>
            <a:r>
              <a:rPr lang="en-US" baseline="-25000" dirty="0" smtClean="0">
                <a:latin typeface="Times New Roman"/>
                <a:cs typeface="Times New Roman"/>
              </a:rPr>
              <a:t>2</a:t>
            </a:r>
          </a:p>
        </p:txBody>
      </p:sp>
      <p:sp>
        <p:nvSpPr>
          <p:cNvPr id="15" name="TextBox 14"/>
          <p:cNvSpPr txBox="1"/>
          <p:nvPr/>
        </p:nvSpPr>
        <p:spPr>
          <a:xfrm>
            <a:off x="5532133" y="3105574"/>
            <a:ext cx="415498" cy="369332"/>
          </a:xfrm>
          <a:prstGeom prst="rect">
            <a:avLst/>
          </a:prstGeom>
          <a:noFill/>
        </p:spPr>
        <p:txBody>
          <a:bodyPr wrap="none" rtlCol="0">
            <a:spAutoFit/>
          </a:bodyPr>
          <a:lstStyle/>
          <a:p>
            <a:r>
              <a:rPr lang="en-US" i="1" dirty="0" smtClean="0">
                <a:latin typeface="Times New Roman"/>
                <a:cs typeface="Times New Roman"/>
              </a:rPr>
              <a:t>p</a:t>
            </a:r>
            <a:r>
              <a:rPr lang="en-US" baseline="-25000" dirty="0" smtClean="0">
                <a:latin typeface="Times New Roman"/>
                <a:cs typeface="Times New Roman"/>
              </a:rPr>
              <a:t>3</a:t>
            </a:r>
          </a:p>
        </p:txBody>
      </p:sp>
      <p:sp>
        <p:nvSpPr>
          <p:cNvPr id="16" name="TextBox 15"/>
          <p:cNvSpPr txBox="1"/>
          <p:nvPr/>
        </p:nvSpPr>
        <p:spPr>
          <a:xfrm>
            <a:off x="7791292" y="3105574"/>
            <a:ext cx="415498" cy="369332"/>
          </a:xfrm>
          <a:prstGeom prst="rect">
            <a:avLst/>
          </a:prstGeom>
          <a:noFill/>
        </p:spPr>
        <p:txBody>
          <a:bodyPr wrap="none" rtlCol="0">
            <a:spAutoFit/>
          </a:bodyPr>
          <a:lstStyle/>
          <a:p>
            <a:r>
              <a:rPr lang="en-US" i="1" dirty="0" smtClean="0">
                <a:latin typeface="Times New Roman"/>
                <a:cs typeface="Times New Roman"/>
              </a:rPr>
              <a:t>p</a:t>
            </a:r>
            <a:r>
              <a:rPr lang="en-US" baseline="-25000" dirty="0" smtClean="0">
                <a:latin typeface="Times New Roman"/>
                <a:cs typeface="Times New Roman"/>
              </a:rPr>
              <a:t>4</a:t>
            </a:r>
          </a:p>
        </p:txBody>
      </p:sp>
      <p:pic>
        <p:nvPicPr>
          <p:cNvPr id="17" name="Picture 16" descr="blending_focus_3.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973454" y="3879270"/>
            <a:ext cx="2055091" cy="2055091"/>
          </a:xfrm>
          <a:prstGeom prst="rect">
            <a:avLst/>
          </a:prstGeom>
          <a:ln>
            <a:solidFill>
              <a:srgbClr val="000000"/>
            </a:solidFill>
          </a:ln>
        </p:spPr>
      </p:pic>
      <p:pic>
        <p:nvPicPr>
          <p:cNvPr id="18" name="Picture 17" descr="blending_focus_3.png"/>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4713109" y="3879269"/>
            <a:ext cx="2055091" cy="2055091"/>
          </a:xfrm>
          <a:prstGeom prst="rect">
            <a:avLst/>
          </a:prstGeom>
          <a:ln>
            <a:solidFill>
              <a:srgbClr val="000000"/>
            </a:solidFill>
          </a:ln>
        </p:spPr>
      </p:pic>
      <p:sp>
        <p:nvSpPr>
          <p:cNvPr id="19" name="TextBox 18"/>
          <p:cNvSpPr txBox="1"/>
          <p:nvPr/>
        </p:nvSpPr>
        <p:spPr>
          <a:xfrm>
            <a:off x="6385762" y="5934364"/>
            <a:ext cx="1069899" cy="369332"/>
          </a:xfrm>
          <a:prstGeom prst="rect">
            <a:avLst/>
          </a:prstGeom>
          <a:noFill/>
        </p:spPr>
        <p:txBody>
          <a:bodyPr wrap="none" rtlCol="0">
            <a:spAutoFit/>
          </a:bodyPr>
          <a:lstStyle/>
          <a:p>
            <a:r>
              <a:rPr lang="en-US" dirty="0" smtClean="0">
                <a:latin typeface="Arial"/>
                <a:cs typeface="Arial"/>
              </a:rPr>
              <a:t>far focus</a:t>
            </a:r>
          </a:p>
        </p:txBody>
      </p:sp>
      <p:cxnSp>
        <p:nvCxnSpPr>
          <p:cNvPr id="21" name="Straight Connector 20"/>
          <p:cNvCxnSpPr/>
          <p:nvPr/>
        </p:nvCxnSpPr>
        <p:spPr>
          <a:xfrm>
            <a:off x="0" y="540793"/>
            <a:ext cx="5402723" cy="1588"/>
          </a:xfrm>
          <a:prstGeom prst="line">
            <a:avLst/>
          </a:prstGeom>
          <a:ln w="15875" cap="flat" cmpd="sng" algn="ctr">
            <a:solidFill>
              <a:srgbClr val="00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14297243"/>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66723" y="-1304"/>
            <a:ext cx="3760224" cy="523220"/>
          </a:xfrm>
          <a:prstGeom prst="rect">
            <a:avLst/>
          </a:prstGeom>
          <a:noFill/>
          <a:effectLst>
            <a:outerShdw blurRad="50800" dist="38100" dir="2700000">
              <a:srgbClr val="000000">
                <a:alpha val="43000"/>
              </a:srgbClr>
            </a:outerShdw>
          </a:effectLst>
        </p:spPr>
        <p:txBody>
          <a:bodyPr wrap="square" rtlCol="0">
            <a:spAutoFit/>
          </a:bodyPr>
          <a:lstStyle/>
          <a:p>
            <a:r>
              <a:rPr lang="en-US" sz="2800" dirty="0" smtClean="0">
                <a:latin typeface="Arial"/>
                <a:cs typeface="Arial"/>
              </a:rPr>
              <a:t>Reflection Geometry</a:t>
            </a:r>
          </a:p>
        </p:txBody>
      </p:sp>
      <p:cxnSp>
        <p:nvCxnSpPr>
          <p:cNvPr id="14" name="Straight Connector 13"/>
          <p:cNvCxnSpPr/>
          <p:nvPr/>
        </p:nvCxnSpPr>
        <p:spPr>
          <a:xfrm>
            <a:off x="12699" y="536341"/>
            <a:ext cx="3914248" cy="1727"/>
          </a:xfrm>
          <a:prstGeom prst="line">
            <a:avLst/>
          </a:prstGeom>
          <a:ln w="19050" cap="flat" cmpd="sng" algn="ctr">
            <a:solidFill>
              <a:srgbClr val="000000"/>
            </a:solidFill>
            <a:prstDash val="solid"/>
            <a:round/>
            <a:headEnd type="none" w="med" len="med"/>
            <a:tailEnd type="none" w="med" len="med"/>
          </a:ln>
          <a:effectLst>
            <a:outerShdw blurRad="50800" dist="38100" dir="2700000">
              <a:srgbClr val="000000">
                <a:alpha val="43000"/>
              </a:srgbClr>
            </a:outerShdw>
          </a:effectLst>
        </p:spPr>
        <p:style>
          <a:lnRef idx="2">
            <a:schemeClr val="accent1"/>
          </a:lnRef>
          <a:fillRef idx="0">
            <a:schemeClr val="accent1"/>
          </a:fillRef>
          <a:effectRef idx="1">
            <a:schemeClr val="accent1"/>
          </a:effectRef>
          <a:fontRef idx="minor">
            <a:schemeClr val="tx1"/>
          </a:fontRef>
        </p:style>
      </p:cxnSp>
      <p:pic>
        <p:nvPicPr>
          <p:cNvPr id="5" name="Picture 4" descr="test copy 4.gif"/>
          <p:cNvPicPr>
            <a:picLocks noChangeAspect="1"/>
          </p:cNvPicPr>
          <p:nvPr/>
        </p:nvPicPr>
        <p:blipFill>
          <a:blip r:embed="rId2"/>
          <a:stretch>
            <a:fillRect/>
          </a:stretch>
        </p:blipFill>
        <p:spPr>
          <a:xfrm>
            <a:off x="2007343" y="1332486"/>
            <a:ext cx="4972274" cy="4903214"/>
          </a:xfrm>
          <a:prstGeom prst="rect">
            <a:avLst/>
          </a:prstGeom>
        </p:spPr>
      </p:pic>
      <p:sp>
        <p:nvSpPr>
          <p:cNvPr id="8" name="Rectangle 7"/>
          <p:cNvSpPr/>
          <p:nvPr/>
        </p:nvSpPr>
        <p:spPr>
          <a:xfrm>
            <a:off x="6892143" y="1086179"/>
            <a:ext cx="257820" cy="51495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2007343" y="1086179"/>
            <a:ext cx="331482" cy="51495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rot="16200000">
            <a:off x="4622391" y="-1294065"/>
            <a:ext cx="257820" cy="51495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rot="16200000">
            <a:off x="4622391" y="3517072"/>
            <a:ext cx="257820" cy="51495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6019327" y="1547724"/>
            <a:ext cx="2307965" cy="369332"/>
          </a:xfrm>
          <a:prstGeom prst="rect">
            <a:avLst/>
          </a:prstGeom>
          <a:noFill/>
        </p:spPr>
        <p:txBody>
          <a:bodyPr wrap="square" rtlCol="0">
            <a:spAutoFit/>
          </a:bodyPr>
          <a:lstStyle/>
          <a:p>
            <a:r>
              <a:rPr lang="en-US" dirty="0" smtClean="0">
                <a:solidFill>
                  <a:srgbClr val="FF0000"/>
                </a:solidFill>
                <a:latin typeface="Arial"/>
                <a:cs typeface="Arial"/>
              </a:rPr>
              <a:t>Illumination sphere</a:t>
            </a:r>
            <a:endParaRPr lang="en-US" dirty="0">
              <a:solidFill>
                <a:srgbClr val="FF0000"/>
              </a:solidFill>
              <a:latin typeface="Arial"/>
              <a:cs typeface="Arial"/>
            </a:endParaRPr>
          </a:p>
        </p:txBody>
      </p:sp>
      <p:sp>
        <p:nvSpPr>
          <p:cNvPr id="15" name="TextBox 14"/>
          <p:cNvSpPr txBox="1"/>
          <p:nvPr/>
        </p:nvSpPr>
        <p:spPr>
          <a:xfrm>
            <a:off x="4536926" y="2856457"/>
            <a:ext cx="870726" cy="369332"/>
          </a:xfrm>
          <a:prstGeom prst="rect">
            <a:avLst/>
          </a:prstGeom>
          <a:noFill/>
        </p:spPr>
        <p:txBody>
          <a:bodyPr wrap="square" rtlCol="0">
            <a:spAutoFit/>
          </a:bodyPr>
          <a:lstStyle/>
          <a:p>
            <a:r>
              <a:rPr lang="en-US" dirty="0" smtClean="0">
                <a:solidFill>
                  <a:srgbClr val="0000FF"/>
                </a:solidFill>
                <a:latin typeface="Arial"/>
                <a:cs typeface="Arial"/>
              </a:rPr>
              <a:t>object</a:t>
            </a:r>
            <a:endParaRPr lang="en-US" dirty="0">
              <a:solidFill>
                <a:srgbClr val="0000FF"/>
              </a:solidFill>
              <a:latin typeface="Arial"/>
              <a:cs typeface="Arial"/>
            </a:endParaRPr>
          </a:p>
        </p:txBody>
      </p:sp>
      <p:sp>
        <p:nvSpPr>
          <p:cNvPr id="16" name="TextBox 15"/>
          <p:cNvSpPr txBox="1"/>
          <p:nvPr/>
        </p:nvSpPr>
        <p:spPr>
          <a:xfrm>
            <a:off x="4972290" y="4116706"/>
            <a:ext cx="1637920" cy="369332"/>
          </a:xfrm>
          <a:prstGeom prst="rect">
            <a:avLst/>
          </a:prstGeom>
          <a:noFill/>
        </p:spPr>
        <p:txBody>
          <a:bodyPr wrap="square" rtlCol="0">
            <a:spAutoFit/>
          </a:bodyPr>
          <a:lstStyle/>
          <a:p>
            <a:r>
              <a:rPr lang="en-US" dirty="0" smtClean="0">
                <a:latin typeface="Arial"/>
                <a:cs typeface="Arial"/>
              </a:rPr>
              <a:t>virtual image</a:t>
            </a:r>
            <a:endParaRPr lang="en-US" dirty="0">
              <a:latin typeface="Arial"/>
              <a:cs typeface="Arial"/>
            </a:endParaRPr>
          </a:p>
        </p:txBody>
      </p:sp>
      <p:sp>
        <p:nvSpPr>
          <p:cNvPr id="17" name="Oval 16"/>
          <p:cNvSpPr>
            <a:spLocks noChangeAspect="1"/>
          </p:cNvSpPr>
          <p:nvPr/>
        </p:nvSpPr>
        <p:spPr>
          <a:xfrm>
            <a:off x="4279284" y="5135248"/>
            <a:ext cx="232609" cy="232609"/>
          </a:xfrm>
          <a:prstGeom prst="ellipse">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a:spLocks noChangeAspect="1"/>
          </p:cNvSpPr>
          <p:nvPr/>
        </p:nvSpPr>
        <p:spPr>
          <a:xfrm>
            <a:off x="4739680" y="5135248"/>
            <a:ext cx="232609" cy="232609"/>
          </a:xfrm>
          <a:prstGeom prst="ellipse">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0" name="Straight Arrow Connector 19"/>
          <p:cNvCxnSpPr/>
          <p:nvPr/>
        </p:nvCxnSpPr>
        <p:spPr>
          <a:xfrm rot="10800000">
            <a:off x="4717052" y="3963652"/>
            <a:ext cx="371428" cy="235924"/>
          </a:xfrm>
          <a:prstGeom prst="straightConnector1">
            <a:avLst/>
          </a:prstGeom>
          <a:ln w="19050" cap="flat" cmpd="sng" algn="ctr">
            <a:solidFill>
              <a:srgbClr val="00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62493120"/>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tack.4.00.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25893" y="1506277"/>
            <a:ext cx="1368441" cy="1368441"/>
          </a:xfrm>
          <a:prstGeom prst="rect">
            <a:avLst/>
          </a:prstGeom>
          <a:ln>
            <a:solidFill>
              <a:srgbClr val="000000"/>
            </a:solidFill>
          </a:ln>
          <a:scene3d>
            <a:camera prst="isometricOffAxis1Left">
              <a:rot lat="900000" lon="1800000" rev="0"/>
            </a:camera>
            <a:lightRig rig="threePt" dir="t"/>
          </a:scene3d>
        </p:spPr>
      </p:pic>
      <p:pic>
        <p:nvPicPr>
          <p:cNvPr id="7" name="Picture 6" descr="stack.2.00.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09034" y="1506277"/>
            <a:ext cx="1368441" cy="1368441"/>
          </a:xfrm>
          <a:prstGeom prst="rect">
            <a:avLst/>
          </a:prstGeom>
          <a:ln>
            <a:solidFill>
              <a:srgbClr val="000000"/>
            </a:solidFill>
          </a:ln>
          <a:scene3d>
            <a:camera prst="isometricOffAxis1Left">
              <a:rot lat="900000" lon="1800000" rev="0"/>
            </a:camera>
            <a:lightRig rig="threePt" dir="t"/>
          </a:scene3d>
        </p:spPr>
      </p:pic>
      <p:pic>
        <p:nvPicPr>
          <p:cNvPr id="8" name="Picture 7" descr="stack.0.00.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92177" y="1506277"/>
            <a:ext cx="1368441" cy="1368441"/>
          </a:xfrm>
          <a:prstGeom prst="rect">
            <a:avLst/>
          </a:prstGeom>
          <a:ln>
            <a:solidFill>
              <a:srgbClr val="000000"/>
            </a:solidFill>
          </a:ln>
          <a:scene3d>
            <a:camera prst="isometricOffAxis1Left">
              <a:rot lat="900000" lon="1800000" rev="0"/>
            </a:camera>
            <a:lightRig rig="threePt" dir="t"/>
          </a:scene3d>
        </p:spPr>
      </p:pic>
      <p:pic>
        <p:nvPicPr>
          <p:cNvPr id="9" name="Picture 8" descr="stack.-2.00.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575320" y="1506277"/>
            <a:ext cx="1368441" cy="1368441"/>
          </a:xfrm>
          <a:prstGeom prst="rect">
            <a:avLst/>
          </a:prstGeom>
          <a:ln>
            <a:solidFill>
              <a:srgbClr val="000000"/>
            </a:solidFill>
          </a:ln>
          <a:scene3d>
            <a:camera prst="isometricOffAxis1Left">
              <a:rot lat="900000" lon="1800000" rev="0"/>
            </a:camera>
            <a:lightRig rig="threePt" dir="t"/>
          </a:scene3d>
        </p:spPr>
      </p:pic>
      <p:pic>
        <p:nvPicPr>
          <p:cNvPr id="10" name="Picture 9" descr="stack.-4.00.jp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958463" y="1506277"/>
            <a:ext cx="1368441" cy="1368441"/>
          </a:xfrm>
          <a:prstGeom prst="rect">
            <a:avLst/>
          </a:prstGeom>
          <a:ln>
            <a:solidFill>
              <a:srgbClr val="000000"/>
            </a:solidFill>
          </a:ln>
          <a:scene3d>
            <a:camera prst="isometricOffAxis1Left">
              <a:rot lat="900000" lon="1800000" rev="0"/>
            </a:camera>
            <a:lightRig rig="threePt" dir="t"/>
          </a:scene3d>
        </p:spPr>
      </p:pic>
      <p:pic>
        <p:nvPicPr>
          <p:cNvPr id="11" name="Picture 10" descr="stack.-6.00.jp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341606" y="1506277"/>
            <a:ext cx="1368441" cy="1368441"/>
          </a:xfrm>
          <a:prstGeom prst="rect">
            <a:avLst/>
          </a:prstGeom>
          <a:ln>
            <a:solidFill>
              <a:srgbClr val="000000"/>
            </a:solidFill>
          </a:ln>
          <a:scene3d>
            <a:camera prst="isometricOffAxis1Left">
              <a:rot lat="900000" lon="1800000" rev="0"/>
            </a:camera>
            <a:lightRig rig="threePt" dir="t"/>
          </a:scene3d>
        </p:spPr>
      </p:pic>
      <p:pic>
        <p:nvPicPr>
          <p:cNvPr id="12" name="Picture 11" descr="stack.-8.00.jp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724749" y="1506277"/>
            <a:ext cx="1368441" cy="1368441"/>
          </a:xfrm>
          <a:prstGeom prst="rect">
            <a:avLst/>
          </a:prstGeom>
          <a:ln>
            <a:solidFill>
              <a:srgbClr val="000000"/>
            </a:solidFill>
          </a:ln>
          <a:scene3d>
            <a:camera prst="isometricOffAxis1Left">
              <a:rot lat="900000" lon="1800000" rev="0"/>
            </a:camera>
            <a:lightRig rig="threePt" dir="t"/>
          </a:scene3d>
        </p:spPr>
      </p:pic>
      <p:pic>
        <p:nvPicPr>
          <p:cNvPr id="13" name="Picture 12" descr="stack.-10.00.jpg"/>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107892" y="1506277"/>
            <a:ext cx="1368441" cy="1368441"/>
          </a:xfrm>
          <a:prstGeom prst="rect">
            <a:avLst/>
          </a:prstGeom>
          <a:ln>
            <a:solidFill>
              <a:srgbClr val="000000"/>
            </a:solidFill>
          </a:ln>
          <a:scene3d>
            <a:camera prst="isometricOffAxis1Left">
              <a:rot lat="900000" lon="1800000" rev="0"/>
            </a:camera>
            <a:lightRig rig="threePt" dir="t"/>
          </a:scene3d>
        </p:spPr>
      </p:pic>
      <p:sp>
        <p:nvSpPr>
          <p:cNvPr id="16" name="TextBox 15"/>
          <p:cNvSpPr txBox="1"/>
          <p:nvPr/>
        </p:nvSpPr>
        <p:spPr>
          <a:xfrm>
            <a:off x="133189" y="1648459"/>
            <a:ext cx="2875056" cy="646331"/>
          </a:xfrm>
          <a:prstGeom prst="rect">
            <a:avLst/>
          </a:prstGeom>
          <a:noFill/>
        </p:spPr>
        <p:txBody>
          <a:bodyPr wrap="none" rtlCol="0">
            <a:spAutoFit/>
          </a:bodyPr>
          <a:lstStyle/>
          <a:p>
            <a:r>
              <a:rPr lang="en-US" dirty="0" smtClean="0">
                <a:latin typeface="Arial"/>
                <a:cs typeface="Arial"/>
              </a:rPr>
              <a:t>Input: target images</a:t>
            </a:r>
          </a:p>
          <a:p>
            <a:r>
              <a:rPr lang="en-US" dirty="0" smtClean="0">
                <a:latin typeface="Arial"/>
                <a:cs typeface="Arial"/>
              </a:rPr>
              <a:t>with</a:t>
            </a:r>
            <a:r>
              <a:rPr lang="en-US" dirty="0">
                <a:latin typeface="Arial"/>
                <a:cs typeface="Arial"/>
              </a:rPr>
              <a:t> </a:t>
            </a:r>
            <a:r>
              <a:rPr lang="en-US" dirty="0" smtClean="0">
                <a:latin typeface="Arial"/>
                <a:cs typeface="Arial"/>
              </a:rPr>
              <a:t>different focus depths</a:t>
            </a:r>
            <a:endParaRPr lang="en-US" dirty="0">
              <a:latin typeface="Arial"/>
              <a:cs typeface="Arial"/>
            </a:endParaRPr>
          </a:p>
        </p:txBody>
      </p:sp>
      <p:sp>
        <p:nvSpPr>
          <p:cNvPr id="3" name="TextBox 2"/>
          <p:cNvSpPr txBox="1"/>
          <p:nvPr/>
        </p:nvSpPr>
        <p:spPr>
          <a:xfrm>
            <a:off x="3591285" y="2972489"/>
            <a:ext cx="379493" cy="369332"/>
          </a:xfrm>
          <a:prstGeom prst="rect">
            <a:avLst/>
          </a:prstGeom>
          <a:noFill/>
        </p:spPr>
        <p:txBody>
          <a:bodyPr wrap="none" rtlCol="0">
            <a:spAutoFit/>
          </a:bodyPr>
          <a:lstStyle/>
          <a:p>
            <a:r>
              <a:rPr lang="en-US" i="1" dirty="0" smtClean="0">
                <a:latin typeface="Times New Roman"/>
                <a:cs typeface="Times New Roman"/>
              </a:rPr>
              <a:t>s</a:t>
            </a:r>
            <a:r>
              <a:rPr lang="en-US" baseline="-25000" dirty="0" smtClean="0">
                <a:latin typeface="Times New Roman"/>
                <a:cs typeface="Times New Roman"/>
              </a:rPr>
              <a:t>1</a:t>
            </a:r>
          </a:p>
        </p:txBody>
      </p:sp>
      <p:sp>
        <p:nvSpPr>
          <p:cNvPr id="25" name="TextBox 24"/>
          <p:cNvSpPr txBox="1"/>
          <p:nvPr/>
        </p:nvSpPr>
        <p:spPr>
          <a:xfrm>
            <a:off x="7981997" y="2972489"/>
            <a:ext cx="409416" cy="369332"/>
          </a:xfrm>
          <a:prstGeom prst="rect">
            <a:avLst/>
          </a:prstGeom>
          <a:noFill/>
        </p:spPr>
        <p:txBody>
          <a:bodyPr wrap="none" rtlCol="0">
            <a:spAutoFit/>
          </a:bodyPr>
          <a:lstStyle/>
          <a:p>
            <a:r>
              <a:rPr lang="en-US" i="1" dirty="0" err="1" smtClean="0">
                <a:latin typeface="Times New Roman"/>
                <a:cs typeface="Times New Roman"/>
              </a:rPr>
              <a:t>s</a:t>
            </a:r>
            <a:r>
              <a:rPr lang="en-US" i="1" baseline="-25000" dirty="0" err="1" smtClean="0">
                <a:latin typeface="Times New Roman"/>
                <a:cs typeface="Times New Roman"/>
              </a:rPr>
              <a:t>n</a:t>
            </a:r>
            <a:endParaRPr lang="en-US" i="1" baseline="-25000" dirty="0" smtClean="0">
              <a:latin typeface="Times New Roman"/>
              <a:cs typeface="Times New Roman"/>
            </a:endParaRPr>
          </a:p>
        </p:txBody>
      </p:sp>
      <p:sp>
        <p:nvSpPr>
          <p:cNvPr id="4" name="TextBox 3"/>
          <p:cNvSpPr txBox="1"/>
          <p:nvPr/>
        </p:nvSpPr>
        <p:spPr>
          <a:xfrm>
            <a:off x="4134264" y="2960821"/>
            <a:ext cx="530689" cy="369332"/>
          </a:xfrm>
          <a:prstGeom prst="rect">
            <a:avLst/>
          </a:prstGeom>
          <a:noFill/>
        </p:spPr>
        <p:txBody>
          <a:bodyPr wrap="none" rtlCol="0">
            <a:spAutoFit/>
          </a:bodyPr>
          <a:lstStyle/>
          <a:p>
            <a:r>
              <a:rPr lang="en-US" dirty="0" smtClean="0">
                <a:latin typeface="Times New Roman"/>
                <a:cs typeface="Times New Roman"/>
              </a:rPr>
              <a:t>· · ·</a:t>
            </a:r>
          </a:p>
        </p:txBody>
      </p:sp>
      <p:sp>
        <p:nvSpPr>
          <p:cNvPr id="41" name="Rectangle 40"/>
          <p:cNvSpPr/>
          <p:nvPr/>
        </p:nvSpPr>
        <p:spPr>
          <a:xfrm>
            <a:off x="3107892" y="3761783"/>
            <a:ext cx="1368441" cy="1368441"/>
          </a:xfrm>
          <a:prstGeom prst="rect">
            <a:avLst/>
          </a:prstGeom>
          <a:solidFill>
            <a:schemeClr val="tx1">
              <a:lumMod val="65000"/>
              <a:lumOff val="35000"/>
            </a:schemeClr>
          </a:solidFill>
          <a:ln w="9525" cmpd="sng"/>
          <a:scene3d>
            <a:camera prst="orthographicFront">
              <a:rot lat="900000" lon="1800000" rev="0"/>
            </a:camera>
            <a:lightRig rig="threePt" dir="t"/>
          </a:scene3d>
        </p:spPr>
        <p:style>
          <a:lnRef idx="2">
            <a:schemeClr val="dk1"/>
          </a:lnRef>
          <a:fillRef idx="1">
            <a:schemeClr val="lt1"/>
          </a:fillRef>
          <a:effectRef idx="0">
            <a:schemeClr val="dk1"/>
          </a:effectRef>
          <a:fontRef idx="minor">
            <a:schemeClr val="dk1"/>
          </a:fontRef>
        </p:style>
        <p:txBody>
          <a:bodyPr rtlCol="0" anchor="ctr"/>
          <a:lstStyle/>
          <a:p>
            <a:pPr algn="ctr"/>
            <a:r>
              <a:rPr lang="en-US" sz="3600" dirty="0" smtClean="0">
                <a:solidFill>
                  <a:schemeClr val="bg1"/>
                </a:solidFill>
                <a:latin typeface="Gill Sans MT"/>
                <a:cs typeface="Gill Sans MT"/>
              </a:rPr>
              <a:t>?</a:t>
            </a:r>
            <a:endParaRPr lang="en-US" sz="3600" dirty="0">
              <a:solidFill>
                <a:schemeClr val="bg1"/>
              </a:solidFill>
              <a:latin typeface="Gill Sans MT"/>
              <a:cs typeface="Gill Sans MT"/>
            </a:endParaRPr>
          </a:p>
        </p:txBody>
      </p:sp>
      <p:sp>
        <p:nvSpPr>
          <p:cNvPr id="42" name="Rectangle 41"/>
          <p:cNvSpPr/>
          <p:nvPr/>
        </p:nvSpPr>
        <p:spPr>
          <a:xfrm>
            <a:off x="7425893" y="3761783"/>
            <a:ext cx="1368441" cy="1368441"/>
          </a:xfrm>
          <a:prstGeom prst="rect">
            <a:avLst/>
          </a:prstGeom>
          <a:solidFill>
            <a:schemeClr val="tx1">
              <a:lumMod val="65000"/>
              <a:lumOff val="35000"/>
            </a:schemeClr>
          </a:solidFill>
          <a:ln w="9525" cmpd="sng"/>
          <a:scene3d>
            <a:camera prst="orthographicFront">
              <a:rot lat="900000" lon="1800000" rev="0"/>
            </a:camera>
            <a:lightRig rig="threePt" dir="t"/>
          </a:scene3d>
        </p:spPr>
        <p:style>
          <a:lnRef idx="2">
            <a:schemeClr val="dk1"/>
          </a:lnRef>
          <a:fillRef idx="1">
            <a:schemeClr val="lt1"/>
          </a:fillRef>
          <a:effectRef idx="0">
            <a:schemeClr val="dk1"/>
          </a:effectRef>
          <a:fontRef idx="minor">
            <a:schemeClr val="dk1"/>
          </a:fontRef>
        </p:style>
        <p:txBody>
          <a:bodyPr rtlCol="0" anchor="ctr"/>
          <a:lstStyle/>
          <a:p>
            <a:pPr algn="ctr"/>
            <a:r>
              <a:rPr lang="en-US" sz="3600" dirty="0" smtClean="0">
                <a:solidFill>
                  <a:schemeClr val="bg1"/>
                </a:solidFill>
                <a:latin typeface="Gill Sans MT"/>
                <a:cs typeface="Gill Sans MT"/>
              </a:rPr>
              <a:t>?</a:t>
            </a:r>
            <a:endParaRPr lang="en-US" sz="3600" dirty="0">
              <a:solidFill>
                <a:schemeClr val="bg1"/>
              </a:solidFill>
              <a:latin typeface="Gill Sans MT"/>
              <a:cs typeface="Gill Sans MT"/>
            </a:endParaRPr>
          </a:p>
        </p:txBody>
      </p:sp>
      <p:sp>
        <p:nvSpPr>
          <p:cNvPr id="43" name="Rectangle 42"/>
          <p:cNvSpPr/>
          <p:nvPr/>
        </p:nvSpPr>
        <p:spPr>
          <a:xfrm>
            <a:off x="5986560" y="3761783"/>
            <a:ext cx="1368441" cy="1368441"/>
          </a:xfrm>
          <a:prstGeom prst="rect">
            <a:avLst/>
          </a:prstGeom>
          <a:solidFill>
            <a:schemeClr val="tx1">
              <a:lumMod val="65000"/>
              <a:lumOff val="35000"/>
            </a:schemeClr>
          </a:solidFill>
          <a:ln w="9525" cmpd="sng"/>
          <a:scene3d>
            <a:camera prst="orthographicFront">
              <a:rot lat="900000" lon="1800000" rev="0"/>
            </a:camera>
            <a:lightRig rig="threePt" dir="t"/>
          </a:scene3d>
        </p:spPr>
        <p:style>
          <a:lnRef idx="2">
            <a:schemeClr val="dk1"/>
          </a:lnRef>
          <a:fillRef idx="1">
            <a:schemeClr val="lt1"/>
          </a:fillRef>
          <a:effectRef idx="0">
            <a:schemeClr val="dk1"/>
          </a:effectRef>
          <a:fontRef idx="minor">
            <a:schemeClr val="dk1"/>
          </a:fontRef>
        </p:style>
        <p:txBody>
          <a:bodyPr rtlCol="0" anchor="ctr"/>
          <a:lstStyle/>
          <a:p>
            <a:pPr algn="ctr"/>
            <a:r>
              <a:rPr lang="en-US" sz="3600" dirty="0" smtClean="0">
                <a:solidFill>
                  <a:schemeClr val="bg1"/>
                </a:solidFill>
                <a:latin typeface="Gill Sans MT"/>
                <a:cs typeface="Gill Sans MT"/>
              </a:rPr>
              <a:t>?</a:t>
            </a:r>
            <a:endParaRPr lang="en-US" sz="3600" dirty="0">
              <a:solidFill>
                <a:schemeClr val="bg1"/>
              </a:solidFill>
              <a:latin typeface="Gill Sans MT"/>
              <a:cs typeface="Gill Sans MT"/>
            </a:endParaRPr>
          </a:p>
        </p:txBody>
      </p:sp>
      <p:sp>
        <p:nvSpPr>
          <p:cNvPr id="44" name="Rectangle 43"/>
          <p:cNvSpPr/>
          <p:nvPr/>
        </p:nvSpPr>
        <p:spPr>
          <a:xfrm>
            <a:off x="4547226" y="3761783"/>
            <a:ext cx="1368441" cy="1368441"/>
          </a:xfrm>
          <a:prstGeom prst="rect">
            <a:avLst/>
          </a:prstGeom>
          <a:solidFill>
            <a:schemeClr val="tx1">
              <a:lumMod val="65000"/>
              <a:lumOff val="35000"/>
            </a:schemeClr>
          </a:solidFill>
          <a:ln w="9525" cmpd="sng"/>
          <a:scene3d>
            <a:camera prst="orthographicFront">
              <a:rot lat="900000" lon="1800000" rev="0"/>
            </a:camera>
            <a:lightRig rig="threePt" dir="t"/>
          </a:scene3d>
        </p:spPr>
        <p:style>
          <a:lnRef idx="2">
            <a:schemeClr val="dk1"/>
          </a:lnRef>
          <a:fillRef idx="1">
            <a:schemeClr val="lt1"/>
          </a:fillRef>
          <a:effectRef idx="0">
            <a:schemeClr val="dk1"/>
          </a:effectRef>
          <a:fontRef idx="minor">
            <a:schemeClr val="dk1"/>
          </a:fontRef>
        </p:style>
        <p:txBody>
          <a:bodyPr rtlCol="0" anchor="ctr"/>
          <a:lstStyle/>
          <a:p>
            <a:pPr algn="ctr"/>
            <a:r>
              <a:rPr lang="en-US" sz="3600" dirty="0" smtClean="0">
                <a:solidFill>
                  <a:schemeClr val="bg1"/>
                </a:solidFill>
                <a:latin typeface="Gill Sans MT"/>
                <a:cs typeface="Gill Sans MT"/>
              </a:rPr>
              <a:t>?</a:t>
            </a:r>
            <a:endParaRPr lang="en-US" sz="3600" dirty="0">
              <a:solidFill>
                <a:schemeClr val="bg1"/>
              </a:solidFill>
              <a:latin typeface="Gill Sans MT"/>
              <a:cs typeface="Gill Sans MT"/>
            </a:endParaRPr>
          </a:p>
        </p:txBody>
      </p:sp>
      <p:sp>
        <p:nvSpPr>
          <p:cNvPr id="45" name="TextBox 44"/>
          <p:cNvSpPr txBox="1"/>
          <p:nvPr/>
        </p:nvSpPr>
        <p:spPr>
          <a:xfrm>
            <a:off x="133189" y="3906275"/>
            <a:ext cx="3058687" cy="646331"/>
          </a:xfrm>
          <a:prstGeom prst="rect">
            <a:avLst/>
          </a:prstGeom>
          <a:noFill/>
        </p:spPr>
        <p:txBody>
          <a:bodyPr wrap="none" rtlCol="0">
            <a:spAutoFit/>
          </a:bodyPr>
          <a:lstStyle/>
          <a:p>
            <a:r>
              <a:rPr lang="en-US" dirty="0" smtClean="0">
                <a:latin typeface="Arial"/>
                <a:cs typeface="Arial"/>
              </a:rPr>
              <a:t>Unknown: images to display</a:t>
            </a:r>
            <a:endParaRPr lang="en-US" dirty="0">
              <a:latin typeface="Arial"/>
              <a:cs typeface="Arial"/>
            </a:endParaRPr>
          </a:p>
          <a:p>
            <a:r>
              <a:rPr lang="en-US" dirty="0" smtClean="0">
                <a:latin typeface="Arial"/>
                <a:cs typeface="Arial"/>
              </a:rPr>
              <a:t>on presentation planes</a:t>
            </a:r>
            <a:endParaRPr lang="en-US" dirty="0">
              <a:latin typeface="Arial"/>
              <a:cs typeface="Arial"/>
            </a:endParaRPr>
          </a:p>
        </p:txBody>
      </p:sp>
      <p:sp>
        <p:nvSpPr>
          <p:cNvPr id="46" name="TextBox 45"/>
          <p:cNvSpPr txBox="1"/>
          <p:nvPr/>
        </p:nvSpPr>
        <p:spPr>
          <a:xfrm>
            <a:off x="3626464" y="5228782"/>
            <a:ext cx="415498" cy="369332"/>
          </a:xfrm>
          <a:prstGeom prst="rect">
            <a:avLst/>
          </a:prstGeom>
          <a:noFill/>
        </p:spPr>
        <p:txBody>
          <a:bodyPr wrap="none" rtlCol="0">
            <a:spAutoFit/>
          </a:bodyPr>
          <a:lstStyle/>
          <a:p>
            <a:r>
              <a:rPr lang="en-US" i="1" dirty="0" smtClean="0">
                <a:latin typeface="Times New Roman"/>
                <a:cs typeface="Times New Roman"/>
              </a:rPr>
              <a:t>p</a:t>
            </a:r>
            <a:r>
              <a:rPr lang="en-US" baseline="-25000" dirty="0" smtClean="0">
                <a:latin typeface="Times New Roman"/>
                <a:cs typeface="Times New Roman"/>
              </a:rPr>
              <a:t>1</a:t>
            </a:r>
          </a:p>
        </p:txBody>
      </p:sp>
      <p:sp>
        <p:nvSpPr>
          <p:cNvPr id="47" name="TextBox 46"/>
          <p:cNvSpPr txBox="1"/>
          <p:nvPr/>
        </p:nvSpPr>
        <p:spPr>
          <a:xfrm>
            <a:off x="5074218" y="5234072"/>
            <a:ext cx="415498" cy="369332"/>
          </a:xfrm>
          <a:prstGeom prst="rect">
            <a:avLst/>
          </a:prstGeom>
          <a:noFill/>
        </p:spPr>
        <p:txBody>
          <a:bodyPr wrap="none" rtlCol="0">
            <a:spAutoFit/>
          </a:bodyPr>
          <a:lstStyle/>
          <a:p>
            <a:r>
              <a:rPr lang="en-US" i="1" dirty="0" smtClean="0">
                <a:latin typeface="Times New Roman"/>
                <a:cs typeface="Times New Roman"/>
              </a:rPr>
              <a:t>p</a:t>
            </a:r>
            <a:r>
              <a:rPr lang="en-US" baseline="-25000" dirty="0" smtClean="0">
                <a:latin typeface="Times New Roman"/>
                <a:cs typeface="Times New Roman"/>
              </a:rPr>
              <a:t>2</a:t>
            </a:r>
          </a:p>
        </p:txBody>
      </p:sp>
      <p:sp>
        <p:nvSpPr>
          <p:cNvPr id="48" name="TextBox 47"/>
          <p:cNvSpPr txBox="1"/>
          <p:nvPr/>
        </p:nvSpPr>
        <p:spPr>
          <a:xfrm>
            <a:off x="6521972" y="5234072"/>
            <a:ext cx="415498" cy="369332"/>
          </a:xfrm>
          <a:prstGeom prst="rect">
            <a:avLst/>
          </a:prstGeom>
          <a:noFill/>
        </p:spPr>
        <p:txBody>
          <a:bodyPr wrap="none" rtlCol="0">
            <a:spAutoFit/>
          </a:bodyPr>
          <a:lstStyle/>
          <a:p>
            <a:r>
              <a:rPr lang="en-US" i="1" dirty="0" smtClean="0">
                <a:latin typeface="Times New Roman"/>
                <a:cs typeface="Times New Roman"/>
              </a:rPr>
              <a:t>p</a:t>
            </a:r>
            <a:r>
              <a:rPr lang="en-US" baseline="-25000" dirty="0" smtClean="0">
                <a:latin typeface="Times New Roman"/>
                <a:cs typeface="Times New Roman"/>
              </a:rPr>
              <a:t>3</a:t>
            </a:r>
          </a:p>
        </p:txBody>
      </p:sp>
      <p:sp>
        <p:nvSpPr>
          <p:cNvPr id="49" name="TextBox 48"/>
          <p:cNvSpPr txBox="1"/>
          <p:nvPr/>
        </p:nvSpPr>
        <p:spPr>
          <a:xfrm>
            <a:off x="7969726" y="5234072"/>
            <a:ext cx="415498" cy="369332"/>
          </a:xfrm>
          <a:prstGeom prst="rect">
            <a:avLst/>
          </a:prstGeom>
          <a:noFill/>
        </p:spPr>
        <p:txBody>
          <a:bodyPr wrap="none" rtlCol="0">
            <a:spAutoFit/>
          </a:bodyPr>
          <a:lstStyle/>
          <a:p>
            <a:r>
              <a:rPr lang="en-US" i="1" dirty="0" smtClean="0">
                <a:latin typeface="Times New Roman"/>
                <a:cs typeface="Times New Roman"/>
              </a:rPr>
              <a:t>p</a:t>
            </a:r>
            <a:r>
              <a:rPr lang="en-US" baseline="-25000" dirty="0" smtClean="0">
                <a:latin typeface="Times New Roman"/>
                <a:cs typeface="Times New Roman"/>
              </a:rPr>
              <a:t>4</a:t>
            </a:r>
          </a:p>
        </p:txBody>
      </p:sp>
      <p:sp>
        <p:nvSpPr>
          <p:cNvPr id="23" name="TextBox 22"/>
          <p:cNvSpPr txBox="1"/>
          <p:nvPr/>
        </p:nvSpPr>
        <p:spPr>
          <a:xfrm>
            <a:off x="141625" y="11396"/>
            <a:ext cx="3298324" cy="523220"/>
          </a:xfrm>
          <a:prstGeom prst="rect">
            <a:avLst/>
          </a:prstGeom>
          <a:noFill/>
          <a:effectLst>
            <a:outerShdw blurRad="50800" dist="38100" dir="2700000">
              <a:srgbClr val="000000">
                <a:alpha val="43000"/>
              </a:srgbClr>
            </a:outerShdw>
          </a:effectLst>
        </p:spPr>
        <p:txBody>
          <a:bodyPr wrap="none" rtlCol="0">
            <a:spAutoFit/>
          </a:bodyPr>
          <a:lstStyle/>
          <a:p>
            <a:r>
              <a:rPr lang="en-US" sz="2800" dirty="0" smtClean="0">
                <a:latin typeface="Arial"/>
                <a:cs typeface="Arial"/>
              </a:rPr>
              <a:t>Optimized Blending</a:t>
            </a:r>
          </a:p>
        </p:txBody>
      </p:sp>
      <p:cxnSp>
        <p:nvCxnSpPr>
          <p:cNvPr id="24" name="Straight Connector 23"/>
          <p:cNvCxnSpPr/>
          <p:nvPr/>
        </p:nvCxnSpPr>
        <p:spPr>
          <a:xfrm>
            <a:off x="0" y="540793"/>
            <a:ext cx="3439949" cy="1588"/>
          </a:xfrm>
          <a:prstGeom prst="line">
            <a:avLst/>
          </a:prstGeom>
          <a:ln w="15875" cap="flat" cmpd="sng" algn="ctr">
            <a:solidFill>
              <a:srgbClr val="000000"/>
            </a:solidFill>
            <a:prstDash val="solid"/>
            <a:round/>
            <a:headEnd type="none" w="med" len="med"/>
            <a:tailEnd type="none" w="med" len="med"/>
          </a:ln>
          <a:effectLst>
            <a:outerShdw blurRad="50800" dist="38100" dir="2700000">
              <a:srgbClr val="000000">
                <a:alpha val="43000"/>
              </a:srgb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7526695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6"/>
          <p:cNvGrpSpPr>
            <a:grpSpLocks noChangeAspect="1"/>
          </p:cNvGrpSpPr>
          <p:nvPr/>
        </p:nvGrpSpPr>
        <p:grpSpPr>
          <a:xfrm>
            <a:off x="3234297" y="1619712"/>
            <a:ext cx="2743200" cy="3397541"/>
            <a:chOff x="4182545" y="1619712"/>
            <a:chExt cx="3691467" cy="4569431"/>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182545" y="1619712"/>
              <a:ext cx="3691467" cy="2455333"/>
            </a:xfrm>
            <a:prstGeom prst="rect">
              <a:avLst/>
            </a:prstGeom>
            <a:ln>
              <a:solidFill>
                <a:schemeClr val="tx1"/>
              </a:solidFill>
            </a:ln>
          </p:spPr>
        </p:pic>
        <p:pic>
          <p:nvPicPr>
            <p:cNvPr id="9" name="Picture 8"/>
            <p:cNvPicPr>
              <a:picLocks noChangeAspect="1"/>
            </p:cNvPicPr>
            <p:nvPr/>
          </p:nvPicPr>
          <p:blipFill rotWithShape="1">
            <a:blip r:embed="rId4" cstate="screen">
              <a:extLst>
                <a:ext uri="{28A0092B-C50C-407E-A947-70E740481C1C}">
                  <a14:useLocalDpi xmlns:a14="http://schemas.microsoft.com/office/drawing/2010/main"/>
                </a:ext>
              </a:extLst>
            </a:blip>
            <a:srcRect t="17036" b="8232"/>
            <a:stretch/>
          </p:blipFill>
          <p:spPr>
            <a:xfrm>
              <a:off x="4182545" y="4228983"/>
              <a:ext cx="3691467" cy="1960160"/>
            </a:xfrm>
            <a:prstGeom prst="rect">
              <a:avLst/>
            </a:prstGeom>
            <a:ln>
              <a:solidFill>
                <a:srgbClr val="000000"/>
              </a:solidFill>
            </a:ln>
          </p:spPr>
        </p:pic>
      </p:grpSp>
      <p:grpSp>
        <p:nvGrpSpPr>
          <p:cNvPr id="3" name="Group 17"/>
          <p:cNvGrpSpPr>
            <a:grpSpLocks noChangeAspect="1"/>
          </p:cNvGrpSpPr>
          <p:nvPr/>
        </p:nvGrpSpPr>
        <p:grpSpPr>
          <a:xfrm>
            <a:off x="237078" y="1615607"/>
            <a:ext cx="2743200" cy="3391887"/>
            <a:chOff x="237078" y="1615606"/>
            <a:chExt cx="3691467" cy="4573536"/>
          </a:xfrm>
        </p:grpSpPr>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37078" y="1615606"/>
              <a:ext cx="3691467" cy="2459439"/>
            </a:xfrm>
            <a:prstGeom prst="rect">
              <a:avLst/>
            </a:prstGeom>
            <a:ln>
              <a:solidFill>
                <a:srgbClr val="000000"/>
              </a:solidFill>
            </a:ln>
          </p:spPr>
        </p:pic>
        <p:pic>
          <p:nvPicPr>
            <p:cNvPr id="10" name="Picture 9"/>
            <p:cNvPicPr>
              <a:picLocks noChangeAspect="1"/>
            </p:cNvPicPr>
            <p:nvPr/>
          </p:nvPicPr>
          <p:blipFill rotWithShape="1">
            <a:blip r:embed="rId6" cstate="screen">
              <a:extLst>
                <a:ext uri="{28A0092B-C50C-407E-A947-70E740481C1C}">
                  <a14:useLocalDpi xmlns:a14="http://schemas.microsoft.com/office/drawing/2010/main"/>
                </a:ext>
              </a:extLst>
            </a:blip>
            <a:srcRect t="16996" b="8272"/>
            <a:stretch/>
          </p:blipFill>
          <p:spPr>
            <a:xfrm>
              <a:off x="237078" y="4228981"/>
              <a:ext cx="3691467" cy="1960161"/>
            </a:xfrm>
            <a:prstGeom prst="rect">
              <a:avLst/>
            </a:prstGeom>
            <a:ln>
              <a:solidFill>
                <a:srgbClr val="000000"/>
              </a:solidFill>
            </a:ln>
          </p:spPr>
        </p:pic>
      </p:grpSp>
      <p:sp>
        <p:nvSpPr>
          <p:cNvPr id="12" name="Content Placeholder 2"/>
          <p:cNvSpPr>
            <a:spLocks noGrp="1"/>
          </p:cNvSpPr>
          <p:nvPr>
            <p:ph idx="1"/>
          </p:nvPr>
        </p:nvSpPr>
        <p:spPr>
          <a:xfrm>
            <a:off x="491073" y="1110426"/>
            <a:ext cx="2235189" cy="471060"/>
          </a:xfrm>
        </p:spPr>
        <p:txBody>
          <a:bodyPr>
            <a:normAutofit/>
          </a:bodyPr>
          <a:lstStyle/>
          <a:p>
            <a:pPr marL="0" indent="0" algn="ctr">
              <a:buNone/>
            </a:pPr>
            <a:r>
              <a:rPr lang="en-US" sz="2000" dirty="0" err="1" smtClean="0">
                <a:latin typeface="Arial"/>
                <a:cs typeface="Arial"/>
              </a:rPr>
              <a:t>specular</a:t>
            </a:r>
            <a:endParaRPr lang="en-US" sz="2000" dirty="0">
              <a:latin typeface="Arial"/>
              <a:cs typeface="Arial"/>
            </a:endParaRPr>
          </a:p>
        </p:txBody>
      </p:sp>
      <p:sp>
        <p:nvSpPr>
          <p:cNvPr id="13" name="Content Placeholder 2"/>
          <p:cNvSpPr txBox="1">
            <a:spLocks/>
          </p:cNvSpPr>
          <p:nvPr/>
        </p:nvSpPr>
        <p:spPr>
          <a:xfrm>
            <a:off x="3699741" y="1110426"/>
            <a:ext cx="1853449" cy="47106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Optima"/>
                <a:ea typeface="+mn-ea"/>
                <a:cs typeface="Optima"/>
              </a:defRPr>
            </a:lvl1pPr>
            <a:lvl2pPr marL="742950" indent="-285750" algn="l" defTabSz="457200" rtl="0" eaLnBrk="1" latinLnBrk="0" hangingPunct="1">
              <a:spcBef>
                <a:spcPct val="20000"/>
              </a:spcBef>
              <a:buFont typeface="Arial"/>
              <a:buChar char="–"/>
              <a:defRPr sz="2800" kern="1200">
                <a:solidFill>
                  <a:schemeClr val="tx1"/>
                </a:solidFill>
                <a:latin typeface="Optima"/>
                <a:ea typeface="+mn-ea"/>
                <a:cs typeface="Optima"/>
              </a:defRPr>
            </a:lvl2pPr>
            <a:lvl3pPr marL="1143000" indent="-228600" algn="l" defTabSz="457200" rtl="0" eaLnBrk="1" latinLnBrk="0" hangingPunct="1">
              <a:spcBef>
                <a:spcPct val="20000"/>
              </a:spcBef>
              <a:buFont typeface="Arial"/>
              <a:buChar char="•"/>
              <a:defRPr sz="2400" kern="1200">
                <a:solidFill>
                  <a:schemeClr val="tx1"/>
                </a:solidFill>
                <a:latin typeface="Optima"/>
                <a:ea typeface="+mn-ea"/>
                <a:cs typeface="Optima"/>
              </a:defRPr>
            </a:lvl3pPr>
            <a:lvl4pPr marL="1600200" indent="-228600" algn="l" defTabSz="457200" rtl="0" eaLnBrk="1" latinLnBrk="0" hangingPunct="1">
              <a:spcBef>
                <a:spcPct val="20000"/>
              </a:spcBef>
              <a:buFont typeface="Arial"/>
              <a:buChar char="–"/>
              <a:defRPr sz="2000" kern="1200">
                <a:solidFill>
                  <a:schemeClr val="tx1"/>
                </a:solidFill>
                <a:latin typeface="Optima"/>
                <a:ea typeface="+mn-ea"/>
                <a:cs typeface="Optima"/>
              </a:defRPr>
            </a:lvl4pPr>
            <a:lvl5pPr marL="2057400" indent="-228600" algn="l" defTabSz="457200" rtl="0" eaLnBrk="1" latinLnBrk="0" hangingPunct="1">
              <a:spcBef>
                <a:spcPct val="20000"/>
              </a:spcBef>
              <a:buFont typeface="Arial"/>
              <a:buChar char="»"/>
              <a:defRPr sz="2000" kern="1200">
                <a:solidFill>
                  <a:schemeClr val="tx1"/>
                </a:solidFill>
                <a:latin typeface="Optima"/>
                <a:ea typeface="+mn-ea"/>
                <a:cs typeface="Optim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120000"/>
              </a:lnSpc>
              <a:buFont typeface="Arial"/>
              <a:buNone/>
            </a:pPr>
            <a:r>
              <a:rPr lang="en-US" sz="2000" dirty="0" err="1" smtClean="0">
                <a:latin typeface="Arial"/>
                <a:cs typeface="Arial"/>
              </a:rPr>
              <a:t>Lambertian</a:t>
            </a:r>
            <a:endParaRPr lang="en-US" sz="2000" dirty="0">
              <a:latin typeface="Arial"/>
              <a:cs typeface="Arial"/>
            </a:endParaRPr>
          </a:p>
        </p:txBody>
      </p:sp>
      <p:sp>
        <p:nvSpPr>
          <p:cNvPr id="11" name="TextBox 10"/>
          <p:cNvSpPr txBox="1"/>
          <p:nvPr/>
        </p:nvSpPr>
        <p:spPr>
          <a:xfrm>
            <a:off x="141625" y="11396"/>
            <a:ext cx="5785533" cy="523220"/>
          </a:xfrm>
          <a:prstGeom prst="rect">
            <a:avLst/>
          </a:prstGeom>
          <a:noFill/>
          <a:effectLst>
            <a:outerShdw blurRad="50800" dist="38100" dir="2700000">
              <a:srgbClr val="000000">
                <a:alpha val="43000"/>
              </a:srgbClr>
            </a:outerShdw>
          </a:effectLst>
        </p:spPr>
        <p:txBody>
          <a:bodyPr wrap="none" rtlCol="0">
            <a:spAutoFit/>
          </a:bodyPr>
          <a:lstStyle/>
          <a:p>
            <a:r>
              <a:rPr lang="en-US" sz="2800" dirty="0" smtClean="0">
                <a:latin typeface="Arial"/>
                <a:cs typeface="Arial"/>
              </a:rPr>
              <a:t>Reflections from Different Materials</a:t>
            </a:r>
          </a:p>
        </p:txBody>
      </p:sp>
      <p:cxnSp>
        <p:nvCxnSpPr>
          <p:cNvPr id="14" name="Straight Connector 13"/>
          <p:cNvCxnSpPr/>
          <p:nvPr/>
        </p:nvCxnSpPr>
        <p:spPr>
          <a:xfrm>
            <a:off x="0" y="540793"/>
            <a:ext cx="5927158" cy="1588"/>
          </a:xfrm>
          <a:prstGeom prst="line">
            <a:avLst/>
          </a:prstGeom>
          <a:ln w="19050" cap="flat" cmpd="sng" algn="ctr">
            <a:solidFill>
              <a:srgbClr val="000000"/>
            </a:solidFill>
            <a:prstDash val="solid"/>
            <a:round/>
            <a:headEnd type="none" w="med" len="med"/>
            <a:tailEnd type="none" w="med" len="med"/>
          </a:ln>
          <a:effectLst>
            <a:outerShdw blurRad="50800" dist="38100" dir="2700000">
              <a:srgbClr val="000000">
                <a:alpha val="43000"/>
              </a:srgbClr>
            </a:outerShdw>
          </a:effectLst>
        </p:spPr>
        <p:style>
          <a:lnRef idx="2">
            <a:schemeClr val="accent1"/>
          </a:lnRef>
          <a:fillRef idx="0">
            <a:schemeClr val="accent1"/>
          </a:fillRef>
          <a:effectRef idx="1">
            <a:schemeClr val="accent1"/>
          </a:effectRef>
          <a:fontRef idx="minor">
            <a:schemeClr val="tx1"/>
          </a:fontRef>
        </p:style>
      </p:cxnSp>
      <p:pic>
        <p:nvPicPr>
          <p:cNvPr id="19" name="Picture 18"/>
          <p:cNvPicPr>
            <a:picLocks noChangeAspect="1"/>
          </p:cNvPicPr>
          <p:nvPr/>
        </p:nvPicPr>
        <p:blipFill rotWithShape="1">
          <a:blip r:embed="rId7" cstate="screen">
            <a:extLst>
              <a:ext uri="{28A0092B-C50C-407E-A947-70E740481C1C}">
                <a14:useLocalDpi xmlns:a14="http://schemas.microsoft.com/office/drawing/2010/main"/>
              </a:ext>
            </a:extLst>
          </a:blip>
          <a:srcRect t="17403" b="6767"/>
          <a:stretch/>
        </p:blipFill>
        <p:spPr>
          <a:xfrm>
            <a:off x="6215019" y="3559195"/>
            <a:ext cx="2706624" cy="1458290"/>
          </a:xfrm>
          <a:prstGeom prst="rect">
            <a:avLst/>
          </a:prstGeom>
          <a:ln>
            <a:solidFill>
              <a:srgbClr val="000000"/>
            </a:solidFill>
          </a:ln>
        </p:spPr>
      </p:pic>
      <p:pic>
        <p:nvPicPr>
          <p:cNvPr id="20" name="Picture 19"/>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543602" y="1619712"/>
            <a:ext cx="2049457" cy="1828304"/>
          </a:xfrm>
          <a:prstGeom prst="rect">
            <a:avLst/>
          </a:prstGeom>
          <a:ln>
            <a:solidFill>
              <a:srgbClr val="000000"/>
            </a:solidFill>
          </a:ln>
        </p:spPr>
      </p:pic>
      <p:sp>
        <p:nvSpPr>
          <p:cNvPr id="22" name="Content Placeholder 2"/>
          <p:cNvSpPr txBox="1">
            <a:spLocks/>
          </p:cNvSpPr>
          <p:nvPr/>
        </p:nvSpPr>
        <p:spPr>
          <a:xfrm>
            <a:off x="6594401" y="1110426"/>
            <a:ext cx="1853449" cy="47106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Optima"/>
                <a:ea typeface="+mn-ea"/>
                <a:cs typeface="Optima"/>
              </a:defRPr>
            </a:lvl1pPr>
            <a:lvl2pPr marL="742950" indent="-285750" algn="l" defTabSz="457200" rtl="0" eaLnBrk="1" latinLnBrk="0" hangingPunct="1">
              <a:spcBef>
                <a:spcPct val="20000"/>
              </a:spcBef>
              <a:buFont typeface="Arial"/>
              <a:buChar char="–"/>
              <a:defRPr sz="2800" kern="1200">
                <a:solidFill>
                  <a:schemeClr val="tx1"/>
                </a:solidFill>
                <a:latin typeface="Optima"/>
                <a:ea typeface="+mn-ea"/>
                <a:cs typeface="Optima"/>
              </a:defRPr>
            </a:lvl2pPr>
            <a:lvl3pPr marL="1143000" indent="-228600" algn="l" defTabSz="457200" rtl="0" eaLnBrk="1" latinLnBrk="0" hangingPunct="1">
              <a:spcBef>
                <a:spcPct val="20000"/>
              </a:spcBef>
              <a:buFont typeface="Arial"/>
              <a:buChar char="•"/>
              <a:defRPr sz="2400" kern="1200">
                <a:solidFill>
                  <a:schemeClr val="tx1"/>
                </a:solidFill>
                <a:latin typeface="Optima"/>
                <a:ea typeface="+mn-ea"/>
                <a:cs typeface="Optima"/>
              </a:defRPr>
            </a:lvl3pPr>
            <a:lvl4pPr marL="1600200" indent="-228600" algn="l" defTabSz="457200" rtl="0" eaLnBrk="1" latinLnBrk="0" hangingPunct="1">
              <a:spcBef>
                <a:spcPct val="20000"/>
              </a:spcBef>
              <a:buFont typeface="Arial"/>
              <a:buChar char="–"/>
              <a:defRPr sz="2000" kern="1200">
                <a:solidFill>
                  <a:schemeClr val="tx1"/>
                </a:solidFill>
                <a:latin typeface="Optima"/>
                <a:ea typeface="+mn-ea"/>
                <a:cs typeface="Optima"/>
              </a:defRPr>
            </a:lvl4pPr>
            <a:lvl5pPr marL="2057400" indent="-228600" algn="l" defTabSz="457200" rtl="0" eaLnBrk="1" latinLnBrk="0" hangingPunct="1">
              <a:spcBef>
                <a:spcPct val="20000"/>
              </a:spcBef>
              <a:buFont typeface="Arial"/>
              <a:buChar char="»"/>
              <a:defRPr sz="2000" kern="1200">
                <a:solidFill>
                  <a:schemeClr val="tx1"/>
                </a:solidFill>
                <a:latin typeface="Optima"/>
                <a:ea typeface="+mn-ea"/>
                <a:cs typeface="Optim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120000"/>
              </a:lnSpc>
              <a:buFont typeface="Arial"/>
              <a:buNone/>
            </a:pPr>
            <a:r>
              <a:rPr lang="en-US" sz="2000" dirty="0" smtClean="0">
                <a:latin typeface="Arial"/>
                <a:cs typeface="Arial"/>
              </a:rPr>
              <a:t>complex</a:t>
            </a:r>
            <a:endParaRPr lang="en-US" sz="2000" dirty="0">
              <a:latin typeface="Arial"/>
              <a:cs typeface="Arial"/>
            </a:endParaRPr>
          </a:p>
        </p:txBody>
      </p:sp>
      <p:sp>
        <p:nvSpPr>
          <p:cNvPr id="15" name="TextBox 14"/>
          <p:cNvSpPr txBox="1"/>
          <p:nvPr/>
        </p:nvSpPr>
        <p:spPr>
          <a:xfrm>
            <a:off x="1439336" y="5604935"/>
            <a:ext cx="6356853" cy="400110"/>
          </a:xfrm>
          <a:prstGeom prst="rect">
            <a:avLst/>
          </a:prstGeom>
          <a:noFill/>
        </p:spPr>
        <p:txBody>
          <a:bodyPr wrap="none" rtlCol="0">
            <a:spAutoFit/>
          </a:bodyPr>
          <a:lstStyle/>
          <a:p>
            <a:r>
              <a:rPr lang="en-US" sz="2000" dirty="0" smtClean="0">
                <a:latin typeface="Arial"/>
                <a:cs typeface="Arial"/>
              </a:rPr>
              <a:t>Bidirectional Reflectance Distribution Function (BRDF)</a:t>
            </a:r>
            <a:endParaRPr lang="en-US" sz="2000" dirty="0">
              <a:latin typeface="Arial"/>
              <a:cs typeface="Arial"/>
            </a:endParaRPr>
          </a:p>
        </p:txBody>
      </p:sp>
    </p:spTree>
    <p:extLst>
      <p:ext uri="{BB962C8B-B14F-4D97-AF65-F5344CB8AC3E}">
        <p14:creationId xmlns:p14="http://schemas.microsoft.com/office/powerpoint/2010/main" val="3139662602"/>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5304" y="22442"/>
            <a:ext cx="6431092" cy="523220"/>
          </a:xfrm>
          <a:prstGeom prst="rect">
            <a:avLst/>
          </a:prstGeom>
          <a:noFill/>
          <a:effectLst>
            <a:outerShdw blurRad="50800" dist="38100" dir="2700000">
              <a:srgbClr val="000000">
                <a:alpha val="43000"/>
              </a:srgbClr>
            </a:outerShdw>
          </a:effectLst>
        </p:spPr>
        <p:txBody>
          <a:bodyPr wrap="none" rtlCol="0">
            <a:spAutoFit/>
          </a:bodyPr>
          <a:lstStyle/>
          <a:p>
            <a:r>
              <a:rPr lang="en-US" sz="2800" dirty="0" smtClean="0">
                <a:latin typeface="Arial"/>
                <a:cs typeface="Arial"/>
              </a:rPr>
              <a:t>Experimental Stimulus: Motion Parallax</a:t>
            </a:r>
            <a:endParaRPr lang="en-US" sz="2800" dirty="0">
              <a:latin typeface="Arial"/>
              <a:cs typeface="Arial"/>
            </a:endParaRPr>
          </a:p>
        </p:txBody>
      </p:sp>
      <p:cxnSp>
        <p:nvCxnSpPr>
          <p:cNvPr id="6" name="Straight Connector 5"/>
          <p:cNvCxnSpPr/>
          <p:nvPr/>
        </p:nvCxnSpPr>
        <p:spPr>
          <a:xfrm>
            <a:off x="0" y="561104"/>
            <a:ext cx="6516396" cy="1588"/>
          </a:xfrm>
          <a:prstGeom prst="line">
            <a:avLst/>
          </a:prstGeom>
          <a:ln w="19050" cap="flat" cmpd="sng" algn="ctr">
            <a:solidFill>
              <a:schemeClr val="tx1"/>
            </a:solidFill>
            <a:prstDash val="solid"/>
            <a:round/>
            <a:headEnd type="none" w="med" len="med"/>
            <a:tailEnd type="none" w="med" len="med"/>
          </a:ln>
          <a:effectLst>
            <a:outerShdw blurRad="50800" dist="38100" dir="270000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4062936" y="805928"/>
            <a:ext cx="1121296" cy="369332"/>
          </a:xfrm>
          <a:prstGeom prst="rect">
            <a:avLst/>
          </a:prstGeom>
          <a:noFill/>
        </p:spPr>
        <p:txBody>
          <a:bodyPr wrap="none" rtlCol="0">
            <a:spAutoFit/>
          </a:bodyPr>
          <a:lstStyle/>
          <a:p>
            <a:r>
              <a:rPr lang="en-US" dirty="0" smtClean="0">
                <a:latin typeface="Arial"/>
                <a:cs typeface="Arial"/>
              </a:rPr>
              <a:t>reflection</a:t>
            </a:r>
            <a:endParaRPr lang="en-US" dirty="0">
              <a:latin typeface="Arial"/>
              <a:cs typeface="Arial"/>
            </a:endParaRPr>
          </a:p>
        </p:txBody>
      </p:sp>
      <p:pic>
        <p:nvPicPr>
          <p:cNvPr id="8" name="animation_r01.mp4">
            <a:hlinkClick r:id="" action="ppaction://media"/>
          </p:cNvPr>
          <p:cNvPicPr/>
          <p:nvPr>
            <a:videoFile r:link="rId2"/>
            <p:extLst>
              <p:ext uri="{DAA4B4D4-6D71-4841-9C94-3DE7FCFB9230}">
                <p14:media xmlns:p14="http://schemas.microsoft.com/office/powerpoint/2010/main" r:link="rId1"/>
              </p:ext>
            </p:extLst>
          </p:nvPr>
        </p:nvPicPr>
        <p:blipFill>
          <a:blip r:embed="rId5"/>
          <a:stretch>
            <a:fillRect/>
          </a:stretch>
        </p:blipFill>
        <p:spPr>
          <a:xfrm>
            <a:off x="0" y="1210723"/>
            <a:ext cx="9144000" cy="548640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p:cTn id="7" fill="hold" display="0">
                  <p:stCondLst>
                    <p:cond delay="indefinite"/>
                  </p:stCondLst>
                  <p:endCondLst>
                    <p:cond evt="onNext" delay="0">
                      <p:tgtEl>
                        <p:sldTgt/>
                      </p:tgtEl>
                    </p:cond>
                    <p:cond evt="onPrev" delay="0">
                      <p:tgtEl>
                        <p:sldTgt/>
                      </p:tgtEl>
                    </p:cond>
                  </p:endCondLst>
                </p:cTn>
                <p:tgtEl>
                  <p:spTgt spid="8"/>
                </p:tgtEl>
              </p:cMediaNode>
            </p:vide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5304" y="22442"/>
            <a:ext cx="6431092" cy="523220"/>
          </a:xfrm>
          <a:prstGeom prst="rect">
            <a:avLst/>
          </a:prstGeom>
          <a:noFill/>
          <a:effectLst>
            <a:outerShdw blurRad="50800" dist="38100" dir="2700000">
              <a:srgbClr val="000000">
                <a:alpha val="43000"/>
              </a:srgbClr>
            </a:outerShdw>
          </a:effectLst>
        </p:spPr>
        <p:txBody>
          <a:bodyPr wrap="none" rtlCol="0">
            <a:spAutoFit/>
          </a:bodyPr>
          <a:lstStyle/>
          <a:p>
            <a:r>
              <a:rPr lang="en-US" sz="2800" dirty="0" smtClean="0">
                <a:latin typeface="Arial"/>
                <a:cs typeface="Arial"/>
              </a:rPr>
              <a:t>Experimental Stimulus: Motion Parallax</a:t>
            </a:r>
            <a:endParaRPr lang="en-US" sz="2800" dirty="0">
              <a:latin typeface="Arial"/>
              <a:cs typeface="Arial"/>
            </a:endParaRPr>
          </a:p>
        </p:txBody>
      </p:sp>
      <p:cxnSp>
        <p:nvCxnSpPr>
          <p:cNvPr id="6" name="Straight Connector 5"/>
          <p:cNvCxnSpPr/>
          <p:nvPr/>
        </p:nvCxnSpPr>
        <p:spPr>
          <a:xfrm>
            <a:off x="0" y="561104"/>
            <a:ext cx="6516396" cy="1588"/>
          </a:xfrm>
          <a:prstGeom prst="line">
            <a:avLst/>
          </a:prstGeom>
          <a:ln w="19050" cap="flat" cmpd="sng" algn="ctr">
            <a:solidFill>
              <a:schemeClr val="tx1"/>
            </a:solidFill>
            <a:prstDash val="solid"/>
            <a:round/>
            <a:headEnd type="none" w="med" len="med"/>
            <a:tailEnd type="none" w="med" len="med"/>
          </a:ln>
          <a:effectLst>
            <a:outerShdw blurRad="50800" dist="38100" dir="270000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4147601" y="805928"/>
            <a:ext cx="685216" cy="369332"/>
          </a:xfrm>
          <a:prstGeom prst="rect">
            <a:avLst/>
          </a:prstGeom>
          <a:noFill/>
        </p:spPr>
        <p:txBody>
          <a:bodyPr wrap="none" rtlCol="0">
            <a:spAutoFit/>
          </a:bodyPr>
          <a:lstStyle/>
          <a:p>
            <a:r>
              <a:rPr lang="en-US" dirty="0" smtClean="0">
                <a:latin typeface="Arial"/>
                <a:cs typeface="Arial"/>
              </a:rPr>
              <a:t>paint</a:t>
            </a:r>
            <a:endParaRPr lang="en-US" dirty="0">
              <a:latin typeface="Arial"/>
              <a:cs typeface="Arial"/>
            </a:endParaRPr>
          </a:p>
        </p:txBody>
      </p:sp>
      <p:pic>
        <p:nvPicPr>
          <p:cNvPr id="8" name="paint_animation_r01.mp4">
            <a:hlinkClick r:id="" action="ppaction://media"/>
          </p:cNvPr>
          <p:cNvPicPr/>
          <p:nvPr>
            <a:videoFile r:link="rId2"/>
            <p:extLst>
              <p:ext uri="{DAA4B4D4-6D71-4841-9C94-3DE7FCFB9230}">
                <p14:media xmlns:p14="http://schemas.microsoft.com/office/powerpoint/2010/main" r:link="rId1"/>
              </p:ext>
            </p:extLst>
          </p:nvPr>
        </p:nvPicPr>
        <p:blipFill>
          <a:blip r:embed="rId5"/>
          <a:stretch>
            <a:fillRect/>
          </a:stretch>
        </p:blipFill>
        <p:spPr>
          <a:xfrm>
            <a:off x="0" y="1210723"/>
            <a:ext cx="9144000" cy="548640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p:cTn id="7" fill="hold" display="0">
                  <p:stCondLst>
                    <p:cond delay="indefinite"/>
                  </p:stCondLst>
                  <p:endCondLst>
                    <p:cond evt="onNext" delay="0">
                      <p:tgtEl>
                        <p:sldTgt/>
                      </p:tgtEl>
                    </p:cond>
                    <p:cond evt="onPrev" delay="0">
                      <p:tgtEl>
                        <p:sldTgt/>
                      </p:tgtEl>
                    </p:cond>
                  </p:endCondLst>
                </p:cTn>
                <p:tgtEl>
                  <p:spTgt spid="8"/>
                </p:tgtEl>
              </p:cMediaNode>
            </p:vide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61738" y="725580"/>
            <a:ext cx="4399748" cy="3657600"/>
          </a:xfrm>
          <a:prstGeom prst="rect">
            <a:avLst/>
          </a:prstGeom>
          <a:ln>
            <a:solidFill>
              <a:srgbClr val="000000"/>
            </a:solidFill>
          </a:ln>
        </p:spPr>
      </p:pic>
      <p:sp>
        <p:nvSpPr>
          <p:cNvPr id="7" name="TextBox 6"/>
          <p:cNvSpPr txBox="1"/>
          <p:nvPr/>
        </p:nvSpPr>
        <p:spPr>
          <a:xfrm>
            <a:off x="141625" y="11396"/>
            <a:ext cx="7509362" cy="523220"/>
          </a:xfrm>
          <a:prstGeom prst="rect">
            <a:avLst/>
          </a:prstGeom>
          <a:noFill/>
          <a:effectLst>
            <a:outerShdw blurRad="50800" dist="38100" dir="2700000">
              <a:srgbClr val="000000">
                <a:alpha val="43000"/>
              </a:srgbClr>
            </a:outerShdw>
          </a:effectLst>
        </p:spPr>
        <p:txBody>
          <a:bodyPr wrap="none" rtlCol="0">
            <a:spAutoFit/>
          </a:bodyPr>
          <a:lstStyle/>
          <a:p>
            <a:r>
              <a:rPr lang="en-US" sz="2800" dirty="0" smtClean="0">
                <a:latin typeface="Arial"/>
                <a:cs typeface="Arial"/>
              </a:rPr>
              <a:t>Bidirectional Reflectance Distribution Function</a:t>
            </a:r>
          </a:p>
        </p:txBody>
      </p:sp>
      <p:cxnSp>
        <p:nvCxnSpPr>
          <p:cNvPr id="8" name="Straight Connector 7"/>
          <p:cNvCxnSpPr/>
          <p:nvPr/>
        </p:nvCxnSpPr>
        <p:spPr>
          <a:xfrm>
            <a:off x="0" y="540793"/>
            <a:ext cx="7650987" cy="1588"/>
          </a:xfrm>
          <a:prstGeom prst="line">
            <a:avLst/>
          </a:prstGeom>
          <a:ln w="19050" cap="flat" cmpd="sng" algn="ctr">
            <a:solidFill>
              <a:srgbClr val="000000"/>
            </a:solidFill>
            <a:prstDash val="solid"/>
            <a:round/>
            <a:headEnd type="none" w="med" len="med"/>
            <a:tailEnd type="none" w="med" len="med"/>
          </a:ln>
          <a:effectLst>
            <a:outerShdw blurRad="50800" dist="38100" dir="270000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220129" y="2286000"/>
            <a:ext cx="2198676" cy="430887"/>
          </a:xfrm>
          <a:prstGeom prst="rect">
            <a:avLst/>
          </a:prstGeom>
          <a:noFill/>
        </p:spPr>
        <p:txBody>
          <a:bodyPr wrap="none" rtlCol="0">
            <a:spAutoFit/>
          </a:bodyPr>
          <a:lstStyle/>
          <a:p>
            <a:r>
              <a:rPr lang="en-US" sz="2200" b="1" dirty="0" smtClean="0">
                <a:latin typeface="Times New Roman"/>
                <a:cs typeface="Times New Roman"/>
              </a:rPr>
              <a:t>I</a:t>
            </a:r>
            <a:r>
              <a:rPr lang="en-US" sz="2200" dirty="0" smtClean="0">
                <a:latin typeface="Arial"/>
                <a:cs typeface="Arial"/>
              </a:rPr>
              <a:t>: incoming light</a:t>
            </a:r>
            <a:endParaRPr lang="en-US" sz="2200" dirty="0">
              <a:latin typeface="Arial"/>
              <a:cs typeface="Arial"/>
            </a:endParaRPr>
          </a:p>
        </p:txBody>
      </p:sp>
      <p:sp>
        <p:nvSpPr>
          <p:cNvPr id="12" name="TextBox 11"/>
          <p:cNvSpPr txBox="1"/>
          <p:nvPr/>
        </p:nvSpPr>
        <p:spPr>
          <a:xfrm>
            <a:off x="220129" y="2723067"/>
            <a:ext cx="2237224" cy="430887"/>
          </a:xfrm>
          <a:prstGeom prst="rect">
            <a:avLst/>
          </a:prstGeom>
          <a:noFill/>
        </p:spPr>
        <p:txBody>
          <a:bodyPr wrap="none" rtlCol="0">
            <a:spAutoFit/>
          </a:bodyPr>
          <a:lstStyle/>
          <a:p>
            <a:r>
              <a:rPr lang="en-US" sz="2200" b="1" dirty="0" smtClean="0">
                <a:latin typeface="Times New Roman"/>
                <a:cs typeface="Times New Roman"/>
              </a:rPr>
              <a:t>R</a:t>
            </a:r>
            <a:r>
              <a:rPr lang="en-US" sz="2200" dirty="0" smtClean="0">
                <a:latin typeface="Arial"/>
                <a:cs typeface="Arial"/>
              </a:rPr>
              <a:t>: outgoing light</a:t>
            </a:r>
            <a:endParaRPr lang="en-US" sz="2200" dirty="0">
              <a:latin typeface="Arial"/>
              <a:cs typeface="Arial"/>
            </a:endParaRPr>
          </a:p>
        </p:txBody>
      </p:sp>
      <p:sp>
        <p:nvSpPr>
          <p:cNvPr id="13" name="Content Placeholder 2"/>
          <p:cNvSpPr>
            <a:spLocks noGrp="1"/>
          </p:cNvSpPr>
          <p:nvPr>
            <p:ph idx="1"/>
          </p:nvPr>
        </p:nvSpPr>
        <p:spPr>
          <a:xfrm>
            <a:off x="1085291" y="5442947"/>
            <a:ext cx="8087895" cy="1749481"/>
          </a:xfrm>
        </p:spPr>
        <p:txBody>
          <a:bodyPr>
            <a:normAutofit/>
          </a:bodyPr>
          <a:lstStyle/>
          <a:p>
            <a:pPr marL="0" indent="0">
              <a:spcBef>
                <a:spcPts val="0"/>
              </a:spcBef>
              <a:buNone/>
              <a:tabLst>
                <a:tab pos="457200" algn="l"/>
              </a:tabLst>
            </a:pPr>
            <a:r>
              <a:rPr lang="en-US" sz="1900" i="1" dirty="0" err="1" smtClean="0">
                <a:latin typeface="Minion Pro Bold"/>
                <a:ea typeface="Lucida Grande"/>
                <a:cs typeface="Minion Pro Bold"/>
              </a:rPr>
              <a:t>δ</a:t>
            </a:r>
            <a:r>
              <a:rPr lang="en-US" sz="1900" dirty="0" smtClean="0">
                <a:ea typeface="Lucida Grande"/>
              </a:rPr>
              <a:t>   	angle </a:t>
            </a:r>
            <a:r>
              <a:rPr lang="en-US" sz="1900" dirty="0">
                <a:ea typeface="Lucida Grande"/>
              </a:rPr>
              <a:t>between</a:t>
            </a:r>
            <a:r>
              <a:rPr lang="en-US" sz="1900" dirty="0" smtClean="0">
                <a:ea typeface="Lucida Grande"/>
              </a:rPr>
              <a:t> normal </a:t>
            </a:r>
            <a:r>
              <a:rPr lang="en-US" sz="1900" dirty="0">
                <a:ea typeface="Lucida Grande"/>
              </a:rPr>
              <a:t>and</a:t>
            </a:r>
            <a:r>
              <a:rPr lang="en-US" sz="1900" dirty="0" smtClean="0">
                <a:ea typeface="Lucida Grande"/>
              </a:rPr>
              <a:t> half </a:t>
            </a:r>
            <a:r>
              <a:rPr lang="en-US" sz="1900" dirty="0">
                <a:ea typeface="Lucida Grande"/>
              </a:rPr>
              <a:t>angle between </a:t>
            </a:r>
            <a:r>
              <a:rPr lang="en-US" sz="1900" i="1" dirty="0">
                <a:latin typeface="Minion Pro Bold"/>
                <a:ea typeface="Lucida Grande"/>
                <a:cs typeface="Minion Pro Bold"/>
              </a:rPr>
              <a:t>θ</a:t>
            </a:r>
            <a:r>
              <a:rPr lang="en-US" sz="1900" i="1" baseline="-25000" dirty="0">
                <a:latin typeface="Minion Pro Bold"/>
                <a:ea typeface="Lucida Grande"/>
                <a:cs typeface="Minion Pro Bold"/>
              </a:rPr>
              <a:t>i</a:t>
            </a:r>
            <a:r>
              <a:rPr lang="en-US" sz="1900" dirty="0">
                <a:ea typeface="Lucida Grande"/>
              </a:rPr>
              <a:t> and </a:t>
            </a:r>
            <a:r>
              <a:rPr lang="en-US" sz="1900" i="1" dirty="0" err="1" smtClean="0">
                <a:latin typeface="Minion Pro Bold"/>
                <a:ea typeface="Lucida Grande"/>
                <a:cs typeface="Minion Pro Bold"/>
              </a:rPr>
              <a:t>θ</a:t>
            </a:r>
            <a:r>
              <a:rPr lang="en-US" sz="1900" i="1" baseline="-25000" dirty="0" err="1" smtClean="0">
                <a:latin typeface="Minion Pro Bold"/>
                <a:ea typeface="Lucida Grande"/>
                <a:cs typeface="Minion Pro Bold"/>
              </a:rPr>
              <a:t>r</a:t>
            </a:r>
            <a:endParaRPr lang="en-US" sz="1900" i="1" dirty="0" smtClean="0">
              <a:latin typeface="Minion Pro Bold"/>
              <a:ea typeface="Lucida Grande"/>
              <a:cs typeface="Minion Pro Bold"/>
            </a:endParaRPr>
          </a:p>
          <a:p>
            <a:pPr marL="0" indent="0">
              <a:spcBef>
                <a:spcPts val="0"/>
              </a:spcBef>
              <a:buNone/>
            </a:pPr>
            <a:r>
              <a:rPr lang="el-GR" sz="1900" i="1" dirty="0" smtClean="0">
                <a:latin typeface="Minion Pro Bold"/>
                <a:ea typeface="Lucida Grande"/>
                <a:cs typeface="Minion Pro Bold"/>
              </a:rPr>
              <a:t>ρ</a:t>
            </a:r>
            <a:r>
              <a:rPr lang="en-US" sz="1900" i="1" baseline="-25000" dirty="0" err="1" smtClean="0">
                <a:latin typeface="Minion Pro Bold"/>
                <a:ea typeface="Lucida Grande"/>
                <a:cs typeface="Minion Pro Bold"/>
              </a:rPr>
              <a:t>d</a:t>
            </a:r>
            <a:r>
              <a:rPr lang="en-US" sz="1900" dirty="0" smtClean="0">
                <a:ea typeface="Lucida Grande"/>
              </a:rPr>
              <a:t> 	diffuse reflectance</a:t>
            </a:r>
          </a:p>
          <a:p>
            <a:pPr marL="0" indent="0">
              <a:spcBef>
                <a:spcPts val="0"/>
              </a:spcBef>
              <a:buNone/>
            </a:pPr>
            <a:r>
              <a:rPr lang="el-GR" sz="1900" i="1" dirty="0" smtClean="0">
                <a:latin typeface="Minion Pro Bold"/>
                <a:ea typeface="Lucida Grande"/>
                <a:cs typeface="Minion Pro Bold"/>
              </a:rPr>
              <a:t>ρ</a:t>
            </a:r>
            <a:r>
              <a:rPr lang="en-US" sz="1900" i="1" baseline="-25000" dirty="0" err="1" smtClean="0">
                <a:latin typeface="Minion Pro Bold"/>
                <a:ea typeface="Lucida Grande"/>
                <a:cs typeface="Minion Pro Bold"/>
              </a:rPr>
              <a:t>s</a:t>
            </a:r>
            <a:r>
              <a:rPr lang="en-US" sz="1900" dirty="0" smtClean="0">
                <a:ea typeface="Lucida Grande"/>
              </a:rPr>
              <a:t> 	</a:t>
            </a:r>
            <a:r>
              <a:rPr lang="en-US" sz="1900" dirty="0" err="1" smtClean="0">
                <a:ea typeface="Lucida Grande"/>
              </a:rPr>
              <a:t>specular</a:t>
            </a:r>
            <a:r>
              <a:rPr lang="en-US" sz="1900" dirty="0" smtClean="0">
                <a:ea typeface="Lucida Grande"/>
              </a:rPr>
              <a:t> reflectance</a:t>
            </a:r>
          </a:p>
          <a:p>
            <a:pPr marL="0" indent="0">
              <a:spcBef>
                <a:spcPts val="0"/>
              </a:spcBef>
              <a:buNone/>
            </a:pPr>
            <a:r>
              <a:rPr lang="en-US" sz="1900" i="1" dirty="0" err="1" smtClean="0">
                <a:latin typeface="Minion Pro Bold"/>
                <a:ea typeface="Lucida Grande"/>
                <a:cs typeface="Minion Pro Bold"/>
              </a:rPr>
              <a:t>α</a:t>
            </a:r>
            <a:r>
              <a:rPr lang="en-US" sz="1900" dirty="0" smtClean="0">
                <a:ea typeface="Lucida Grande"/>
              </a:rPr>
              <a:t> 	standard deviation (RMS) of surface slope</a:t>
            </a:r>
            <a:endParaRPr lang="en-US" sz="1900" dirty="0"/>
          </a:p>
          <a:p>
            <a:pPr marL="0" indent="0">
              <a:lnSpc>
                <a:spcPct val="110000"/>
              </a:lnSpc>
              <a:buNone/>
            </a:pPr>
            <a:endParaRPr lang="en-US" sz="1900" dirty="0"/>
          </a:p>
        </p:txBody>
      </p:sp>
      <p:pic>
        <p:nvPicPr>
          <p:cNvPr id="14" name="Picture 1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29073" y="4351812"/>
            <a:ext cx="7875174" cy="1143000"/>
          </a:xfrm>
          <a:prstGeom prst="rect">
            <a:avLst/>
          </a:prstGeom>
        </p:spPr>
      </p:pic>
      <p:sp>
        <p:nvSpPr>
          <p:cNvPr id="15" name="TextBox 14"/>
          <p:cNvSpPr txBox="1"/>
          <p:nvPr/>
        </p:nvSpPr>
        <p:spPr>
          <a:xfrm>
            <a:off x="7399863" y="6453716"/>
            <a:ext cx="1599754" cy="338554"/>
          </a:xfrm>
          <a:prstGeom prst="rect">
            <a:avLst/>
          </a:prstGeom>
          <a:noFill/>
        </p:spPr>
        <p:txBody>
          <a:bodyPr wrap="square" rtlCol="0">
            <a:spAutoFit/>
          </a:bodyPr>
          <a:lstStyle/>
          <a:p>
            <a:pPr algn="r"/>
            <a:r>
              <a:rPr lang="en-US" sz="1600" dirty="0" smtClean="0">
                <a:latin typeface="Arial"/>
                <a:cs typeface="Arial"/>
              </a:rPr>
              <a:t>Ward (1992)</a:t>
            </a:r>
            <a:endParaRPr lang="en-US" sz="1600" dirty="0">
              <a:latin typeface="Arial"/>
              <a:cs typeface="Arial"/>
            </a:endParaRPr>
          </a:p>
        </p:txBody>
      </p:sp>
    </p:spTree>
    <p:extLst>
      <p:ext uri="{BB962C8B-B14F-4D97-AF65-F5344CB8AC3E}">
        <p14:creationId xmlns:p14="http://schemas.microsoft.com/office/powerpoint/2010/main" val="1709365707"/>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41625" y="11396"/>
            <a:ext cx="3298324" cy="523220"/>
          </a:xfrm>
          <a:prstGeom prst="rect">
            <a:avLst/>
          </a:prstGeom>
          <a:noFill/>
          <a:effectLst>
            <a:outerShdw blurRad="50800" dist="38100" dir="2700000">
              <a:srgbClr val="000000">
                <a:alpha val="43000"/>
              </a:srgbClr>
            </a:outerShdw>
          </a:effectLst>
        </p:spPr>
        <p:txBody>
          <a:bodyPr wrap="none" rtlCol="0">
            <a:spAutoFit/>
          </a:bodyPr>
          <a:lstStyle/>
          <a:p>
            <a:r>
              <a:rPr lang="en-US" sz="2800" dirty="0" smtClean="0">
                <a:latin typeface="Arial"/>
                <a:cs typeface="Arial"/>
              </a:rPr>
              <a:t>Optimized Blending</a:t>
            </a:r>
          </a:p>
        </p:txBody>
      </p:sp>
      <p:sp>
        <p:nvSpPr>
          <p:cNvPr id="12" name="TextBox 11"/>
          <p:cNvSpPr txBox="1"/>
          <p:nvPr/>
        </p:nvSpPr>
        <p:spPr>
          <a:xfrm>
            <a:off x="1788362" y="5934364"/>
            <a:ext cx="1262523" cy="369332"/>
          </a:xfrm>
          <a:prstGeom prst="rect">
            <a:avLst/>
          </a:prstGeom>
          <a:noFill/>
        </p:spPr>
        <p:txBody>
          <a:bodyPr wrap="none" rtlCol="0">
            <a:spAutoFit/>
          </a:bodyPr>
          <a:lstStyle/>
          <a:p>
            <a:r>
              <a:rPr lang="en-US" dirty="0" smtClean="0">
                <a:latin typeface="Arial"/>
                <a:cs typeface="Arial"/>
              </a:rPr>
              <a:t>near focus</a:t>
            </a:r>
          </a:p>
        </p:txBody>
      </p:sp>
      <p:sp>
        <p:nvSpPr>
          <p:cNvPr id="13" name="TextBox 12"/>
          <p:cNvSpPr txBox="1"/>
          <p:nvPr/>
        </p:nvSpPr>
        <p:spPr>
          <a:xfrm>
            <a:off x="1013817" y="3105574"/>
            <a:ext cx="415498" cy="369332"/>
          </a:xfrm>
          <a:prstGeom prst="rect">
            <a:avLst/>
          </a:prstGeom>
          <a:noFill/>
        </p:spPr>
        <p:txBody>
          <a:bodyPr wrap="none" rtlCol="0">
            <a:spAutoFit/>
          </a:bodyPr>
          <a:lstStyle/>
          <a:p>
            <a:r>
              <a:rPr lang="en-US" i="1" dirty="0" smtClean="0">
                <a:latin typeface="Times New Roman"/>
                <a:cs typeface="Times New Roman"/>
              </a:rPr>
              <a:t>p</a:t>
            </a:r>
            <a:r>
              <a:rPr lang="en-US" baseline="-25000" dirty="0" smtClean="0">
                <a:latin typeface="Times New Roman"/>
                <a:cs typeface="Times New Roman"/>
              </a:rPr>
              <a:t>1</a:t>
            </a:r>
          </a:p>
        </p:txBody>
      </p:sp>
      <p:sp>
        <p:nvSpPr>
          <p:cNvPr id="14" name="TextBox 13"/>
          <p:cNvSpPr txBox="1"/>
          <p:nvPr/>
        </p:nvSpPr>
        <p:spPr>
          <a:xfrm>
            <a:off x="3272975" y="3105574"/>
            <a:ext cx="415498" cy="369332"/>
          </a:xfrm>
          <a:prstGeom prst="rect">
            <a:avLst/>
          </a:prstGeom>
          <a:noFill/>
        </p:spPr>
        <p:txBody>
          <a:bodyPr wrap="none" rtlCol="0">
            <a:spAutoFit/>
          </a:bodyPr>
          <a:lstStyle/>
          <a:p>
            <a:r>
              <a:rPr lang="en-US" i="1" dirty="0" smtClean="0">
                <a:latin typeface="Times New Roman"/>
                <a:cs typeface="Times New Roman"/>
              </a:rPr>
              <a:t>p</a:t>
            </a:r>
            <a:r>
              <a:rPr lang="en-US" baseline="-25000" dirty="0" smtClean="0">
                <a:latin typeface="Times New Roman"/>
                <a:cs typeface="Times New Roman"/>
              </a:rPr>
              <a:t>2</a:t>
            </a:r>
          </a:p>
        </p:txBody>
      </p:sp>
      <p:sp>
        <p:nvSpPr>
          <p:cNvPr id="15" name="TextBox 14"/>
          <p:cNvSpPr txBox="1"/>
          <p:nvPr/>
        </p:nvSpPr>
        <p:spPr>
          <a:xfrm>
            <a:off x="5532133" y="3105574"/>
            <a:ext cx="415498" cy="369332"/>
          </a:xfrm>
          <a:prstGeom prst="rect">
            <a:avLst/>
          </a:prstGeom>
          <a:noFill/>
        </p:spPr>
        <p:txBody>
          <a:bodyPr wrap="none" rtlCol="0">
            <a:spAutoFit/>
          </a:bodyPr>
          <a:lstStyle/>
          <a:p>
            <a:r>
              <a:rPr lang="en-US" i="1" dirty="0" smtClean="0">
                <a:latin typeface="Times New Roman"/>
                <a:cs typeface="Times New Roman"/>
              </a:rPr>
              <a:t>p</a:t>
            </a:r>
            <a:r>
              <a:rPr lang="en-US" baseline="-25000" dirty="0" smtClean="0">
                <a:latin typeface="Times New Roman"/>
                <a:cs typeface="Times New Roman"/>
              </a:rPr>
              <a:t>3</a:t>
            </a:r>
          </a:p>
        </p:txBody>
      </p:sp>
      <p:sp>
        <p:nvSpPr>
          <p:cNvPr id="16" name="TextBox 15"/>
          <p:cNvSpPr txBox="1"/>
          <p:nvPr/>
        </p:nvSpPr>
        <p:spPr>
          <a:xfrm>
            <a:off x="7791292" y="3105574"/>
            <a:ext cx="415498" cy="369332"/>
          </a:xfrm>
          <a:prstGeom prst="rect">
            <a:avLst/>
          </a:prstGeom>
          <a:noFill/>
        </p:spPr>
        <p:txBody>
          <a:bodyPr wrap="none" rtlCol="0">
            <a:spAutoFit/>
          </a:bodyPr>
          <a:lstStyle/>
          <a:p>
            <a:r>
              <a:rPr lang="en-US" i="1" dirty="0" smtClean="0">
                <a:latin typeface="Times New Roman"/>
                <a:cs typeface="Times New Roman"/>
              </a:rPr>
              <a:t>p</a:t>
            </a:r>
            <a:r>
              <a:rPr lang="en-US" baseline="-25000" dirty="0" smtClean="0">
                <a:latin typeface="Times New Roman"/>
                <a:cs typeface="Times New Roman"/>
              </a:rPr>
              <a:t>4</a:t>
            </a:r>
          </a:p>
        </p:txBody>
      </p:sp>
      <p:sp>
        <p:nvSpPr>
          <p:cNvPr id="19" name="TextBox 18"/>
          <p:cNvSpPr txBox="1"/>
          <p:nvPr/>
        </p:nvSpPr>
        <p:spPr>
          <a:xfrm>
            <a:off x="6385762" y="5934364"/>
            <a:ext cx="1069899" cy="369332"/>
          </a:xfrm>
          <a:prstGeom prst="rect">
            <a:avLst/>
          </a:prstGeom>
          <a:noFill/>
        </p:spPr>
        <p:txBody>
          <a:bodyPr wrap="none" rtlCol="0">
            <a:spAutoFit/>
          </a:bodyPr>
          <a:lstStyle/>
          <a:p>
            <a:r>
              <a:rPr lang="en-US" dirty="0" smtClean="0">
                <a:latin typeface="Arial"/>
                <a:cs typeface="Arial"/>
              </a:rPr>
              <a:t>far focus</a:t>
            </a:r>
          </a:p>
        </p:txBody>
      </p:sp>
      <p:pic>
        <p:nvPicPr>
          <p:cNvPr id="2" name="Picture 1" descr="optimized_layers_4.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2690" y="1050482"/>
            <a:ext cx="2055091" cy="2055091"/>
          </a:xfrm>
          <a:prstGeom prst="rect">
            <a:avLst/>
          </a:prstGeom>
          <a:ln>
            <a:solidFill>
              <a:srgbClr val="000000"/>
            </a:solidFill>
          </a:ln>
        </p:spPr>
      </p:pic>
      <p:pic>
        <p:nvPicPr>
          <p:cNvPr id="3" name="Picture 2" descr="optimized_layers_3.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52766" y="1050482"/>
            <a:ext cx="2055091" cy="2055091"/>
          </a:xfrm>
          <a:prstGeom prst="rect">
            <a:avLst/>
          </a:prstGeom>
          <a:ln>
            <a:solidFill>
              <a:srgbClr val="000000"/>
            </a:solidFill>
          </a:ln>
        </p:spPr>
      </p:pic>
      <p:pic>
        <p:nvPicPr>
          <p:cNvPr id="6" name="Picture 5" descr="optimized_layers_2.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13109" y="1050482"/>
            <a:ext cx="2055091" cy="2055091"/>
          </a:xfrm>
          <a:prstGeom prst="rect">
            <a:avLst/>
          </a:prstGeom>
          <a:ln>
            <a:solidFill>
              <a:srgbClr val="000000"/>
            </a:solidFill>
          </a:ln>
        </p:spPr>
      </p:pic>
      <p:pic>
        <p:nvPicPr>
          <p:cNvPr id="20" name="Picture 19" descr="optimized_layers_1.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73454" y="1050482"/>
            <a:ext cx="2055091" cy="2055091"/>
          </a:xfrm>
          <a:prstGeom prst="rect">
            <a:avLst/>
          </a:prstGeom>
          <a:ln>
            <a:solidFill>
              <a:srgbClr val="000000"/>
            </a:solidFill>
          </a:ln>
        </p:spPr>
      </p:pic>
      <p:pic>
        <p:nvPicPr>
          <p:cNvPr id="21" name="Picture 20" descr="optimized_focus_21.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12689" y="3879269"/>
            <a:ext cx="2055091" cy="2055091"/>
          </a:xfrm>
          <a:prstGeom prst="rect">
            <a:avLst/>
          </a:prstGeom>
          <a:ln>
            <a:solidFill>
              <a:srgbClr val="000000"/>
            </a:solidFill>
          </a:ln>
        </p:spPr>
      </p:pic>
      <p:pic>
        <p:nvPicPr>
          <p:cNvPr id="22" name="Picture 21" descr="optimized_focus_21.png"/>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452766" y="3879272"/>
            <a:ext cx="2055092" cy="2055092"/>
          </a:xfrm>
          <a:prstGeom prst="rect">
            <a:avLst/>
          </a:prstGeom>
          <a:ln>
            <a:solidFill>
              <a:srgbClr val="000000"/>
            </a:solidFill>
          </a:ln>
        </p:spPr>
      </p:pic>
      <p:pic>
        <p:nvPicPr>
          <p:cNvPr id="24" name="Picture 23" descr="optimized_focus_3.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973450" y="3879269"/>
            <a:ext cx="2055095" cy="2055095"/>
          </a:xfrm>
          <a:prstGeom prst="rect">
            <a:avLst/>
          </a:prstGeom>
          <a:ln>
            <a:solidFill>
              <a:srgbClr val="000000"/>
            </a:solidFill>
          </a:ln>
        </p:spPr>
      </p:pic>
      <p:pic>
        <p:nvPicPr>
          <p:cNvPr id="25" name="Picture 24" descr="optimized_focus_3.png"/>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4713109" y="3879268"/>
            <a:ext cx="2055091" cy="2055091"/>
          </a:xfrm>
          <a:prstGeom prst="rect">
            <a:avLst/>
          </a:prstGeom>
          <a:ln>
            <a:solidFill>
              <a:srgbClr val="000000"/>
            </a:solidFill>
          </a:ln>
        </p:spPr>
      </p:pic>
      <p:cxnSp>
        <p:nvCxnSpPr>
          <p:cNvPr id="17" name="Straight Connector 16"/>
          <p:cNvCxnSpPr/>
          <p:nvPr/>
        </p:nvCxnSpPr>
        <p:spPr>
          <a:xfrm>
            <a:off x="0" y="540793"/>
            <a:ext cx="3439949" cy="1588"/>
          </a:xfrm>
          <a:prstGeom prst="line">
            <a:avLst/>
          </a:prstGeom>
          <a:ln w="15875" cap="flat" cmpd="sng" algn="ctr">
            <a:solidFill>
              <a:srgbClr val="000000"/>
            </a:solidFill>
            <a:prstDash val="solid"/>
            <a:round/>
            <a:headEnd type="none" w="med" len="med"/>
            <a:tailEnd type="none" w="med" len="med"/>
          </a:ln>
          <a:effectLst>
            <a:outerShdw blurRad="50800" dist="38100" dir="2700000">
              <a:srgbClr val="000000">
                <a:alpha val="43000"/>
              </a:srgb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4088680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tereoGeometry.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5844" y="964406"/>
            <a:ext cx="3152347" cy="6341510"/>
          </a:xfrm>
          <a:prstGeom prst="rect">
            <a:avLst/>
          </a:prstGeom>
        </p:spPr>
      </p:pic>
      <p:sp>
        <p:nvSpPr>
          <p:cNvPr id="6" name="TextBox 5"/>
          <p:cNvSpPr txBox="1"/>
          <p:nvPr/>
        </p:nvSpPr>
        <p:spPr>
          <a:xfrm>
            <a:off x="42667" y="1"/>
            <a:ext cx="3178038" cy="523216"/>
          </a:xfrm>
          <a:prstGeom prst="rect">
            <a:avLst/>
          </a:prstGeom>
          <a:noFill/>
          <a:effectLst>
            <a:outerShdw blurRad="50800" dist="38100" dir="2700000">
              <a:srgbClr val="000000">
                <a:alpha val="43000"/>
              </a:srgbClr>
            </a:outerShdw>
          </a:effectLst>
        </p:spPr>
        <p:txBody>
          <a:bodyPr wrap="none" lIns="91435" tIns="45718" rIns="91435" bIns="45718" rtlCol="0">
            <a:spAutoFit/>
          </a:bodyPr>
          <a:lstStyle/>
          <a:p>
            <a:r>
              <a:rPr lang="en-US" sz="2800" dirty="0" smtClean="0">
                <a:latin typeface="Arial"/>
                <a:cs typeface="Arial"/>
              </a:rPr>
              <a:t>Binocular Disparity</a:t>
            </a:r>
            <a:endParaRPr lang="en-US" sz="2800" dirty="0">
              <a:latin typeface="Arial"/>
              <a:cs typeface="Arial"/>
            </a:endParaRPr>
          </a:p>
        </p:txBody>
      </p:sp>
      <p:cxnSp>
        <p:nvCxnSpPr>
          <p:cNvPr id="7" name="Straight Connector 6"/>
          <p:cNvCxnSpPr/>
          <p:nvPr/>
        </p:nvCxnSpPr>
        <p:spPr>
          <a:xfrm>
            <a:off x="1" y="519343"/>
            <a:ext cx="3266262" cy="1588"/>
          </a:xfrm>
          <a:prstGeom prst="line">
            <a:avLst/>
          </a:prstGeom>
          <a:ln w="19050" cap="flat" cmpd="sng" algn="ctr">
            <a:solidFill>
              <a:schemeClr val="tx1"/>
            </a:solidFill>
            <a:prstDash val="solid"/>
            <a:round/>
            <a:headEnd type="none" w="med" len="med"/>
            <a:tailEnd type="none" w="med" len="med"/>
          </a:ln>
          <a:effectLst>
            <a:outerShdw blurRad="50800" dist="38100" dir="270000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3635455" y="2756138"/>
            <a:ext cx="334089" cy="3048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91435" tIns="45718" rIns="91435" bIns="45718" rtlCol="0" anchor="ctr"/>
          <a:lstStyle/>
          <a:p>
            <a:pPr algn="ctr"/>
            <a:endParaRPr lang="en-US"/>
          </a:p>
        </p:txBody>
      </p:sp>
      <p:sp>
        <p:nvSpPr>
          <p:cNvPr id="14" name="Rectangle 13"/>
          <p:cNvSpPr/>
          <p:nvPr/>
        </p:nvSpPr>
        <p:spPr>
          <a:xfrm>
            <a:off x="3902155" y="3783806"/>
            <a:ext cx="334089" cy="3048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91435" tIns="45718" rIns="91435" bIns="45718" rtlCol="0" anchor="ctr"/>
          <a:lstStyle/>
          <a:p>
            <a:pPr algn="ctr"/>
            <a:endParaRPr lang="en-US"/>
          </a:p>
        </p:txBody>
      </p:sp>
      <p:sp>
        <p:nvSpPr>
          <p:cNvPr id="15" name="Rectangle 14"/>
          <p:cNvSpPr/>
          <p:nvPr/>
        </p:nvSpPr>
        <p:spPr>
          <a:xfrm>
            <a:off x="2483643" y="4615345"/>
            <a:ext cx="244079" cy="442671"/>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91435" tIns="45718" rIns="91435" bIns="45718" rtlCol="0" anchor="ctr"/>
          <a:lstStyle/>
          <a:p>
            <a:pPr algn="ctr"/>
            <a:endParaRPr lang="en-US"/>
          </a:p>
        </p:txBody>
      </p:sp>
      <p:sp>
        <p:nvSpPr>
          <p:cNvPr id="16" name="Rectangle 15"/>
          <p:cNvSpPr/>
          <p:nvPr/>
        </p:nvSpPr>
        <p:spPr>
          <a:xfrm>
            <a:off x="3702843" y="5917406"/>
            <a:ext cx="228600" cy="2286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91435" tIns="45718" rIns="91435" bIns="45718" rtlCol="0" anchor="ctr"/>
          <a:lstStyle/>
          <a:p>
            <a:pPr algn="ctr"/>
            <a:endParaRPr lang="en-US"/>
          </a:p>
        </p:txBody>
      </p:sp>
      <p:sp>
        <p:nvSpPr>
          <p:cNvPr id="17" name="Rectangle 16"/>
          <p:cNvSpPr/>
          <p:nvPr/>
        </p:nvSpPr>
        <p:spPr>
          <a:xfrm>
            <a:off x="1264443" y="5932488"/>
            <a:ext cx="228600" cy="2286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91435" tIns="45718" rIns="91435" bIns="45718" rtlCol="0" anchor="ctr"/>
          <a:lstStyle/>
          <a:p>
            <a:pPr algn="ctr"/>
            <a:endParaRPr lang="en-US"/>
          </a:p>
        </p:txBody>
      </p:sp>
      <p:sp>
        <p:nvSpPr>
          <p:cNvPr id="9" name="TextBox 8"/>
          <p:cNvSpPr txBox="1"/>
          <p:nvPr/>
        </p:nvSpPr>
        <p:spPr>
          <a:xfrm>
            <a:off x="3617342" y="2575563"/>
            <a:ext cx="444426" cy="461661"/>
          </a:xfrm>
          <a:prstGeom prst="rect">
            <a:avLst/>
          </a:prstGeom>
          <a:solidFill>
            <a:srgbClr val="FFFFFF"/>
          </a:solidFill>
        </p:spPr>
        <p:txBody>
          <a:bodyPr wrap="none" lIns="91435" tIns="45718" rIns="91435" bIns="45718" rtlCol="0">
            <a:spAutoFit/>
          </a:bodyPr>
          <a:lstStyle/>
          <a:p>
            <a:r>
              <a:rPr lang="en-US" i="1" dirty="0" smtClean="0">
                <a:latin typeface="Times New Roman"/>
                <a:cs typeface="Times New Roman"/>
              </a:rPr>
              <a:t>z</a:t>
            </a:r>
            <a:r>
              <a:rPr lang="en-US" baseline="-25000" dirty="0" smtClean="0">
                <a:latin typeface="Times New Roman"/>
                <a:cs typeface="Times New Roman"/>
              </a:rPr>
              <a:t>0</a:t>
            </a:r>
            <a:endParaRPr lang="en-US" baseline="-25000" dirty="0">
              <a:latin typeface="Times New Roman"/>
              <a:cs typeface="Times New Roman"/>
            </a:endParaRPr>
          </a:p>
        </p:txBody>
      </p:sp>
      <p:sp>
        <p:nvSpPr>
          <p:cNvPr id="8" name="TextBox 7"/>
          <p:cNvSpPr txBox="1"/>
          <p:nvPr/>
        </p:nvSpPr>
        <p:spPr>
          <a:xfrm>
            <a:off x="3898978" y="3606327"/>
            <a:ext cx="444426" cy="461661"/>
          </a:xfrm>
          <a:prstGeom prst="rect">
            <a:avLst/>
          </a:prstGeom>
          <a:solidFill>
            <a:srgbClr val="FFFFFF"/>
          </a:solidFill>
        </p:spPr>
        <p:txBody>
          <a:bodyPr wrap="none" lIns="91435" tIns="45718" rIns="91435" bIns="45718" rtlCol="0">
            <a:spAutoFit/>
          </a:bodyPr>
          <a:lstStyle/>
          <a:p>
            <a:r>
              <a:rPr lang="en-US" i="1" dirty="0" smtClean="0">
                <a:latin typeface="Times New Roman"/>
                <a:cs typeface="Times New Roman"/>
              </a:rPr>
              <a:t>z</a:t>
            </a:r>
            <a:r>
              <a:rPr lang="en-US" baseline="-25000" dirty="0" smtClean="0">
                <a:latin typeface="Times New Roman"/>
                <a:cs typeface="Times New Roman"/>
              </a:rPr>
              <a:t>1</a:t>
            </a:r>
            <a:endParaRPr lang="en-US" baseline="-25000" dirty="0">
              <a:latin typeface="Times New Roman"/>
              <a:cs typeface="Times New Roman"/>
            </a:endParaRPr>
          </a:p>
        </p:txBody>
      </p:sp>
      <p:sp>
        <p:nvSpPr>
          <p:cNvPr id="10" name="TextBox 9"/>
          <p:cNvSpPr txBox="1"/>
          <p:nvPr/>
        </p:nvSpPr>
        <p:spPr>
          <a:xfrm>
            <a:off x="2469082" y="4635745"/>
            <a:ext cx="258640" cy="369328"/>
          </a:xfrm>
          <a:prstGeom prst="rect">
            <a:avLst/>
          </a:prstGeom>
          <a:solidFill>
            <a:srgbClr val="FFFFFF"/>
          </a:solidFill>
        </p:spPr>
        <p:txBody>
          <a:bodyPr wrap="square" lIns="91435" tIns="45718" rIns="91435" bIns="45718" rtlCol="0">
            <a:spAutoFit/>
          </a:bodyPr>
          <a:lstStyle/>
          <a:p>
            <a:r>
              <a:rPr lang="en-US" i="1" dirty="0" smtClean="0">
                <a:latin typeface="Times New Roman"/>
                <a:cs typeface="Times New Roman"/>
              </a:rPr>
              <a:t>I</a:t>
            </a:r>
            <a:endParaRPr lang="en-US" baseline="-25000" dirty="0">
              <a:latin typeface="Times New Roman"/>
              <a:cs typeface="Times New Roman"/>
            </a:endParaRPr>
          </a:p>
        </p:txBody>
      </p:sp>
      <p:sp>
        <p:nvSpPr>
          <p:cNvPr id="11" name="TextBox 10"/>
          <p:cNvSpPr txBox="1"/>
          <p:nvPr/>
        </p:nvSpPr>
        <p:spPr>
          <a:xfrm>
            <a:off x="1108472" y="5784298"/>
            <a:ext cx="688894" cy="481861"/>
          </a:xfrm>
          <a:prstGeom prst="rect">
            <a:avLst/>
          </a:prstGeom>
          <a:noFill/>
        </p:spPr>
        <p:txBody>
          <a:bodyPr wrap="square" lIns="91435" tIns="45718" rIns="91435" bIns="45718" rtlCol="0">
            <a:spAutoFit/>
          </a:bodyPr>
          <a:lstStyle/>
          <a:p>
            <a:r>
              <a:rPr lang="en-US" sz="2500" i="1" dirty="0" smtClean="0">
                <a:solidFill>
                  <a:srgbClr val="FF0000"/>
                </a:solidFill>
                <a:latin typeface="Times New Roman"/>
                <a:cs typeface="Times New Roman"/>
              </a:rPr>
              <a:t>X</a:t>
            </a:r>
            <a:r>
              <a:rPr lang="en-US" sz="2500" i="1" baseline="-25000" dirty="0" smtClean="0">
                <a:solidFill>
                  <a:srgbClr val="FF0000"/>
                </a:solidFill>
                <a:latin typeface="Times New Roman"/>
                <a:cs typeface="Times New Roman"/>
              </a:rPr>
              <a:t>L</a:t>
            </a:r>
            <a:endParaRPr lang="en-US" sz="2500" i="1" baseline="-25000" dirty="0">
              <a:solidFill>
                <a:srgbClr val="FF0000"/>
              </a:solidFill>
              <a:latin typeface="Times New Roman"/>
              <a:cs typeface="Times New Roman"/>
            </a:endParaRPr>
          </a:p>
        </p:txBody>
      </p:sp>
      <p:sp>
        <p:nvSpPr>
          <p:cNvPr id="12" name="TextBox 11"/>
          <p:cNvSpPr txBox="1"/>
          <p:nvPr/>
        </p:nvSpPr>
        <p:spPr>
          <a:xfrm>
            <a:off x="3500914" y="5784298"/>
            <a:ext cx="715089" cy="481861"/>
          </a:xfrm>
          <a:prstGeom prst="rect">
            <a:avLst/>
          </a:prstGeom>
          <a:noFill/>
        </p:spPr>
        <p:txBody>
          <a:bodyPr wrap="square" lIns="91435" tIns="45718" rIns="91435" bIns="45718" rtlCol="0">
            <a:spAutoFit/>
          </a:bodyPr>
          <a:lstStyle/>
          <a:p>
            <a:r>
              <a:rPr lang="en-US" sz="2500" i="1" dirty="0" smtClean="0">
                <a:solidFill>
                  <a:srgbClr val="FF0000"/>
                </a:solidFill>
                <a:latin typeface="Times New Roman"/>
                <a:cs typeface="Times New Roman"/>
              </a:rPr>
              <a:t>X</a:t>
            </a:r>
            <a:r>
              <a:rPr lang="en-US" sz="2500" i="1" baseline="-25000" dirty="0" smtClean="0">
                <a:solidFill>
                  <a:srgbClr val="FF0000"/>
                </a:solidFill>
                <a:latin typeface="Times New Roman"/>
                <a:cs typeface="Times New Roman"/>
              </a:rPr>
              <a:t>R</a:t>
            </a:r>
            <a:endParaRPr lang="en-US" sz="2500" i="1" baseline="-25000" dirty="0">
              <a:solidFill>
                <a:srgbClr val="FF0000"/>
              </a:solidFill>
              <a:latin typeface="Times New Roman"/>
              <a:cs typeface="Times New Roman"/>
            </a:endParaRPr>
          </a:p>
        </p:txBody>
      </p:sp>
      <p:graphicFrame>
        <p:nvGraphicFramePr>
          <p:cNvPr id="50178" name="Object 2"/>
          <p:cNvGraphicFramePr>
            <a:graphicFrameLocks noChangeAspect="1"/>
          </p:cNvGraphicFramePr>
          <p:nvPr/>
        </p:nvGraphicFramePr>
        <p:xfrm>
          <a:off x="4999270" y="2157417"/>
          <a:ext cx="3368675" cy="960437"/>
        </p:xfrm>
        <a:graphic>
          <a:graphicData uri="http://schemas.openxmlformats.org/presentationml/2006/ole">
            <mc:AlternateContent xmlns:mc="http://schemas.openxmlformats.org/markup-compatibility/2006">
              <mc:Choice xmlns:v="urn:schemas-microsoft-com:vml" Requires="v">
                <p:oleObj spid="_x0000_s83975" name="Equation" r:id="rId4" imgW="1651000" imgH="469900" progId="Equation.DSMT4">
                  <p:embed/>
                </p:oleObj>
              </mc:Choice>
              <mc:Fallback>
                <p:oleObj name="Equation" r:id="rId4" imgW="1651000" imgH="469900" progId="Equation.DSMT4">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99270" y="2157417"/>
                        <a:ext cx="3368675" cy="960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18" name="Object 4"/>
          <p:cNvGraphicFramePr>
            <a:graphicFrameLocks noChangeAspect="1"/>
          </p:cNvGraphicFramePr>
          <p:nvPr/>
        </p:nvGraphicFramePr>
        <p:xfrm>
          <a:off x="6018610" y="3146845"/>
          <a:ext cx="1393031" cy="789140"/>
        </p:xfrm>
        <a:graphic>
          <a:graphicData uri="http://schemas.openxmlformats.org/presentationml/2006/ole">
            <mc:AlternateContent xmlns:mc="http://schemas.openxmlformats.org/markup-compatibility/2006">
              <mc:Choice xmlns:v="urn:schemas-microsoft-com:vml" Requires="v">
                <p:oleObj spid="_x0000_s83976" name="Equation" r:id="rId6" imgW="762000" imgH="431800" progId="Equation.DSMT4">
                  <p:embed/>
                </p:oleObj>
              </mc:Choice>
              <mc:Fallback>
                <p:oleObj name="Equation" r:id="rId6" imgW="762000" imgH="431800" progId="Equation.DSMT4">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18610" y="3146845"/>
                        <a:ext cx="1393031" cy="7891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19" name="TextBox 18"/>
          <p:cNvSpPr txBox="1"/>
          <p:nvPr/>
        </p:nvSpPr>
        <p:spPr>
          <a:xfrm>
            <a:off x="5107782" y="3228981"/>
            <a:ext cx="896049" cy="400110"/>
          </a:xfrm>
          <a:prstGeom prst="rect">
            <a:avLst/>
          </a:prstGeom>
          <a:noFill/>
        </p:spPr>
        <p:txBody>
          <a:bodyPr wrap="none" lIns="91435" tIns="45718" rIns="91435" bIns="45718" rtlCol="0">
            <a:spAutoFit/>
          </a:bodyPr>
          <a:lstStyle/>
          <a:p>
            <a:r>
              <a:rPr lang="en-US" sz="2000" dirty="0" smtClean="0">
                <a:latin typeface="Arial"/>
                <a:cs typeface="Arial"/>
              </a:rPr>
              <a:t>where</a:t>
            </a:r>
            <a:endParaRPr lang="en-US" sz="2000" dirty="0">
              <a:latin typeface="Arial"/>
              <a:cs typeface="Arial"/>
            </a:endParaRPr>
          </a:p>
        </p:txBody>
      </p:sp>
      <p:sp>
        <p:nvSpPr>
          <p:cNvPr id="20" name="Rectangle 19"/>
          <p:cNvSpPr/>
          <p:nvPr/>
        </p:nvSpPr>
        <p:spPr bwMode="auto">
          <a:xfrm>
            <a:off x="7467600" y="0"/>
            <a:ext cx="1676400" cy="1447800"/>
          </a:xfrm>
          <a:prstGeom prst="rect">
            <a:avLst/>
          </a:prstGeom>
          <a:solidFill>
            <a:srgbClr val="FFFFFF"/>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25" charset="0"/>
            </a:endParaRPr>
          </a:p>
        </p:txBody>
      </p:sp>
      <p:graphicFrame>
        <p:nvGraphicFramePr>
          <p:cNvPr id="21" name="Object 20"/>
          <p:cNvGraphicFramePr>
            <a:graphicFrameLocks noChangeAspect="1"/>
          </p:cNvGraphicFramePr>
          <p:nvPr/>
        </p:nvGraphicFramePr>
        <p:xfrm>
          <a:off x="4999270" y="4265426"/>
          <a:ext cx="3346159" cy="1097280"/>
        </p:xfrm>
        <a:graphic>
          <a:graphicData uri="http://schemas.openxmlformats.org/presentationml/2006/ole">
            <mc:AlternateContent xmlns:mc="http://schemas.openxmlformats.org/markup-compatibility/2006">
              <mc:Choice xmlns:v="urn:schemas-microsoft-com:vml" Requires="v">
                <p:oleObj spid="_x0000_s83977" name="Equation" r:id="rId8" imgW="1511300" imgH="495300" progId="Equation.DSMT4">
                  <p:embed/>
                </p:oleObj>
              </mc:Choice>
              <mc:Fallback>
                <p:oleObj name="Equation" r:id="rId8" imgW="1511300" imgH="495300" progId="Equation.DSMT4">
                  <p:embed/>
                  <p:pic>
                    <p:nvPicPr>
                      <p:cNvPr id="0"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99270" y="4265426"/>
                        <a:ext cx="3346159" cy="109728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5" name="Group 24"/>
          <p:cNvGrpSpPr/>
          <p:nvPr/>
        </p:nvGrpSpPr>
        <p:grpSpPr>
          <a:xfrm>
            <a:off x="5211171" y="5416027"/>
            <a:ext cx="1638197" cy="461665"/>
            <a:chOff x="5007975" y="5932488"/>
            <a:chExt cx="1638197" cy="461665"/>
          </a:xfrm>
        </p:grpSpPr>
        <p:sp>
          <p:nvSpPr>
            <p:cNvPr id="23" name="TextBox 22"/>
            <p:cNvSpPr txBox="1"/>
            <p:nvPr/>
          </p:nvSpPr>
          <p:spPr>
            <a:xfrm>
              <a:off x="5249335" y="5932488"/>
              <a:ext cx="1396837" cy="461665"/>
            </a:xfrm>
            <a:prstGeom prst="rect">
              <a:avLst/>
            </a:prstGeom>
            <a:noFill/>
          </p:spPr>
          <p:txBody>
            <a:bodyPr wrap="none" rtlCol="0">
              <a:spAutoFit/>
            </a:bodyPr>
            <a:lstStyle/>
            <a:p>
              <a:r>
                <a:rPr lang="en-US" sz="2400" dirty="0" smtClean="0"/>
                <a:t>in radians</a:t>
              </a:r>
              <a:endParaRPr lang="en-US" sz="2400" dirty="0"/>
            </a:p>
          </p:txBody>
        </p:sp>
        <p:graphicFrame>
          <p:nvGraphicFramePr>
            <p:cNvPr id="24" name="Object 23"/>
            <p:cNvGraphicFramePr>
              <a:graphicFrameLocks noChangeAspect="1"/>
            </p:cNvGraphicFramePr>
            <p:nvPr/>
          </p:nvGraphicFramePr>
          <p:xfrm>
            <a:off x="5007975" y="5995141"/>
            <a:ext cx="287383" cy="365760"/>
          </p:xfrm>
          <a:graphic>
            <a:graphicData uri="http://schemas.openxmlformats.org/presentationml/2006/ole">
              <mc:AlternateContent xmlns:mc="http://schemas.openxmlformats.org/markup-compatibility/2006">
                <mc:Choice xmlns:v="urn:schemas-microsoft-com:vml" Requires="v">
                  <p:oleObj spid="_x0000_s83978" name="Equation" r:id="rId10" imgW="139700" imgH="177800" progId="Equation.DSMT4">
                    <p:embed/>
                  </p:oleObj>
                </mc:Choice>
                <mc:Fallback>
                  <p:oleObj name="Equation" r:id="rId10" imgW="139700" imgH="177800" progId="Equation.DSMT4">
                    <p:embed/>
                    <p:pic>
                      <p:nvPicPr>
                        <p:cNvPr id="0"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007975" y="5995141"/>
                          <a:ext cx="287383" cy="36576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26" name="TextBox 25"/>
          <p:cNvSpPr txBox="1"/>
          <p:nvPr/>
        </p:nvSpPr>
        <p:spPr>
          <a:xfrm>
            <a:off x="1213644" y="5118374"/>
            <a:ext cx="1011590" cy="400110"/>
          </a:xfrm>
          <a:prstGeom prst="rect">
            <a:avLst/>
          </a:prstGeom>
          <a:noFill/>
        </p:spPr>
        <p:txBody>
          <a:bodyPr wrap="none" rtlCol="0">
            <a:spAutoFit/>
          </a:bodyPr>
          <a:lstStyle/>
          <a:p>
            <a:r>
              <a:rPr lang="en-US" sz="2000" dirty="0" smtClean="0">
                <a:latin typeface="Arial"/>
                <a:cs typeface="Arial"/>
              </a:rPr>
              <a:t>left eye</a:t>
            </a:r>
            <a:endParaRPr lang="en-US" sz="2000" dirty="0">
              <a:latin typeface="Arial"/>
              <a:cs typeface="Arial"/>
            </a:endParaRPr>
          </a:p>
        </p:txBody>
      </p:sp>
      <p:sp>
        <p:nvSpPr>
          <p:cNvPr id="27" name="TextBox 26"/>
          <p:cNvSpPr txBox="1"/>
          <p:nvPr/>
        </p:nvSpPr>
        <p:spPr>
          <a:xfrm>
            <a:off x="2950588" y="5118374"/>
            <a:ext cx="1168384" cy="400110"/>
          </a:xfrm>
          <a:prstGeom prst="rect">
            <a:avLst/>
          </a:prstGeom>
          <a:noFill/>
        </p:spPr>
        <p:txBody>
          <a:bodyPr wrap="none" rtlCol="0">
            <a:spAutoFit/>
          </a:bodyPr>
          <a:lstStyle/>
          <a:p>
            <a:r>
              <a:rPr lang="en-US" sz="2000" dirty="0" smtClean="0">
                <a:latin typeface="Arial"/>
                <a:cs typeface="Arial"/>
              </a:rPr>
              <a:t>right eye</a:t>
            </a:r>
            <a:endParaRPr lang="en-US" sz="2000" dirty="0">
              <a:latin typeface="Arial"/>
              <a:cs typeface="Arial"/>
            </a:endParaRPr>
          </a:p>
        </p:txBody>
      </p:sp>
      <p:sp>
        <p:nvSpPr>
          <p:cNvPr id="28" name="TextBox 27"/>
          <p:cNvSpPr txBox="1"/>
          <p:nvPr/>
        </p:nvSpPr>
        <p:spPr>
          <a:xfrm>
            <a:off x="5024671" y="6415047"/>
            <a:ext cx="4318294" cy="369332"/>
          </a:xfrm>
          <a:prstGeom prst="rect">
            <a:avLst/>
          </a:prstGeom>
          <a:noFill/>
        </p:spPr>
        <p:txBody>
          <a:bodyPr wrap="square" rtlCol="0">
            <a:spAutoFit/>
          </a:bodyPr>
          <a:lstStyle/>
          <a:p>
            <a:r>
              <a:rPr lang="en-US" dirty="0" smtClean="0">
                <a:latin typeface="Arial"/>
                <a:cs typeface="Arial"/>
              </a:rPr>
              <a:t>Held, Cooper, O’Brien, &amp; Banks (2010)</a:t>
            </a:r>
            <a:endParaRPr lang="en-US" dirty="0">
              <a:latin typeface="Arial"/>
              <a:cs typeface="Arial"/>
            </a:endParaRPr>
          </a:p>
        </p:txBody>
      </p:sp>
      <p:cxnSp>
        <p:nvCxnSpPr>
          <p:cNvPr id="30" name="Straight Arrow Connector 29"/>
          <p:cNvCxnSpPr/>
          <p:nvPr/>
        </p:nvCxnSpPr>
        <p:spPr>
          <a:xfrm rot="5400000">
            <a:off x="3905532" y="5354044"/>
            <a:ext cx="824944" cy="1588"/>
          </a:xfrm>
          <a:prstGeom prst="straightConnector1">
            <a:avLst/>
          </a:prstGeom>
          <a:ln w="2540" cap="flat" cmpd="sng" algn="ctr">
            <a:solidFill>
              <a:schemeClr val="tx1"/>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grpSp>
        <p:nvGrpSpPr>
          <p:cNvPr id="33" name="Group 32"/>
          <p:cNvGrpSpPr/>
          <p:nvPr/>
        </p:nvGrpSpPr>
        <p:grpSpPr>
          <a:xfrm>
            <a:off x="4150091" y="5103872"/>
            <a:ext cx="379493" cy="390668"/>
            <a:chOff x="5913607" y="1186934"/>
            <a:chExt cx="379493" cy="390668"/>
          </a:xfrm>
        </p:grpSpPr>
        <p:sp>
          <p:nvSpPr>
            <p:cNvPr id="32" name="Rectangle 31"/>
            <p:cNvSpPr/>
            <p:nvPr/>
          </p:nvSpPr>
          <p:spPr>
            <a:xfrm>
              <a:off x="6003835" y="1263134"/>
              <a:ext cx="136865" cy="3144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TextBox 30"/>
            <p:cNvSpPr txBox="1"/>
            <p:nvPr/>
          </p:nvSpPr>
          <p:spPr>
            <a:xfrm>
              <a:off x="5913607" y="1186934"/>
              <a:ext cx="379493" cy="369332"/>
            </a:xfrm>
            <a:prstGeom prst="rect">
              <a:avLst/>
            </a:prstGeom>
            <a:noFill/>
          </p:spPr>
          <p:txBody>
            <a:bodyPr wrap="none" rtlCol="0">
              <a:spAutoFit/>
            </a:bodyPr>
            <a:lstStyle/>
            <a:p>
              <a:r>
                <a:rPr lang="en-US" i="1" dirty="0" smtClean="0">
                  <a:latin typeface="Times New Roman"/>
                  <a:cs typeface="Times New Roman"/>
                </a:rPr>
                <a:t>s</a:t>
              </a:r>
              <a:r>
                <a:rPr lang="en-US" baseline="-25000" dirty="0" smtClean="0">
                  <a:latin typeface="Times New Roman"/>
                  <a:cs typeface="Times New Roman"/>
                </a:rPr>
                <a:t>0</a:t>
              </a:r>
              <a:endParaRPr lang="en-US" baseline="-25000" dirty="0">
                <a:latin typeface="Times New Roman"/>
                <a:cs typeface="Times New Roman"/>
              </a:endParaRPr>
            </a:p>
          </p:txBody>
        </p:sp>
      </p:gr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6" name="Straight Connector 45"/>
          <p:cNvCxnSpPr/>
          <p:nvPr/>
        </p:nvCxnSpPr>
        <p:spPr>
          <a:xfrm rot="5400000" flipH="1">
            <a:off x="183470" y="3425943"/>
            <a:ext cx="4769085" cy="1"/>
          </a:xfrm>
          <a:prstGeom prst="line">
            <a:avLst/>
          </a:prstGeom>
          <a:ln w="15875"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5902675" y="4244459"/>
            <a:ext cx="213360" cy="21336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91435" tIns="45718" rIns="91435" bIns="45718" rtlCol="0" anchor="ctr"/>
          <a:lstStyle/>
          <a:p>
            <a:pPr algn="ctr"/>
            <a:endParaRPr lang="en-US"/>
          </a:p>
        </p:txBody>
      </p:sp>
      <p:cxnSp>
        <p:nvCxnSpPr>
          <p:cNvPr id="9" name="Straight Arrow Connector 8"/>
          <p:cNvCxnSpPr/>
          <p:nvPr/>
        </p:nvCxnSpPr>
        <p:spPr>
          <a:xfrm rot="5400000">
            <a:off x="3037283" y="5150933"/>
            <a:ext cx="1308532" cy="1588"/>
          </a:xfrm>
          <a:prstGeom prst="straightConnector1">
            <a:avLst/>
          </a:prstGeom>
          <a:ln w="15875" cap="flat" cmpd="sng" algn="ctr">
            <a:solidFill>
              <a:srgbClr val="000000"/>
            </a:solidFill>
            <a:prstDash val="solid"/>
            <a:round/>
            <a:headEnd type="none" w="med" len="med"/>
            <a:tailEnd type="arrow" w="sm" len="sm"/>
          </a:ln>
          <a:effectLst/>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rot="5400000" flipH="1" flipV="1">
            <a:off x="3162471" y="3740055"/>
            <a:ext cx="1384104" cy="1"/>
          </a:xfrm>
          <a:prstGeom prst="straightConnector1">
            <a:avLst/>
          </a:prstGeom>
          <a:ln w="15875" cap="flat" cmpd="sng" algn="ctr">
            <a:solidFill>
              <a:srgbClr val="000000"/>
            </a:solidFill>
            <a:prstDash val="solid"/>
            <a:round/>
            <a:headEnd type="none" w="med" len="med"/>
            <a:tailEnd type="arrow" w="sm" len="sm"/>
          </a:ln>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2971448" y="5714377"/>
            <a:ext cx="532041" cy="406119"/>
          </a:xfrm>
          <a:prstGeom prst="rect">
            <a:avLst/>
          </a:prstGeom>
          <a:solidFill>
            <a:srgbClr val="FFFFFF"/>
          </a:solidFill>
        </p:spPr>
        <p:txBody>
          <a:bodyPr wrap="square" lIns="91435" tIns="45718" rIns="91435" bIns="45718" rtlCol="0">
            <a:spAutoFit/>
          </a:bodyPr>
          <a:lstStyle/>
          <a:p>
            <a:r>
              <a:rPr lang="en-US" sz="2000" i="1" dirty="0" smtClean="0">
                <a:solidFill>
                  <a:srgbClr val="FF0000"/>
                </a:solidFill>
                <a:latin typeface="Times New Roman"/>
                <a:cs typeface="Times New Roman"/>
              </a:rPr>
              <a:t>b</a:t>
            </a:r>
            <a:r>
              <a:rPr lang="en-US" sz="2000" baseline="-25000" dirty="0" smtClean="0">
                <a:solidFill>
                  <a:srgbClr val="FF0000"/>
                </a:solidFill>
                <a:latin typeface="Times New Roman"/>
                <a:cs typeface="Times New Roman"/>
              </a:rPr>
              <a:t>1</a:t>
            </a:r>
            <a:endParaRPr lang="en-US" sz="2000" baseline="-25000" dirty="0">
              <a:solidFill>
                <a:srgbClr val="FF0000"/>
              </a:solidFill>
              <a:latin typeface="Times New Roman"/>
              <a:cs typeface="Times New Roman"/>
            </a:endParaRPr>
          </a:p>
        </p:txBody>
      </p:sp>
      <p:graphicFrame>
        <p:nvGraphicFramePr>
          <p:cNvPr id="377862" name="Object 6"/>
          <p:cNvGraphicFramePr>
            <a:graphicFrameLocks noChangeAspect="1"/>
          </p:cNvGraphicFramePr>
          <p:nvPr/>
        </p:nvGraphicFramePr>
        <p:xfrm>
          <a:off x="5120211" y="2269604"/>
          <a:ext cx="2214563" cy="1093787"/>
        </p:xfrm>
        <a:graphic>
          <a:graphicData uri="http://schemas.openxmlformats.org/presentationml/2006/ole">
            <mc:AlternateContent xmlns:mc="http://schemas.openxmlformats.org/markup-compatibility/2006">
              <mc:Choice xmlns:v="urn:schemas-microsoft-com:vml" Requires="v">
                <p:oleObj spid="_x0000_s86022" name="Equation" r:id="rId3" imgW="952500" imgH="469900" progId="Equation.DSMT4">
                  <p:embed/>
                </p:oleObj>
              </mc:Choice>
              <mc:Fallback>
                <p:oleObj name="Equation" r:id="rId3" imgW="952500" imgH="469900" progId="Equation.DSMT4">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20211" y="2269604"/>
                        <a:ext cx="2214563" cy="1093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14" name="Object 13"/>
          <p:cNvGraphicFramePr>
            <a:graphicFrameLocks noChangeAspect="1"/>
          </p:cNvGraphicFramePr>
          <p:nvPr/>
        </p:nvGraphicFramePr>
        <p:xfrm>
          <a:off x="5104723" y="3640042"/>
          <a:ext cx="3166088" cy="1112409"/>
        </p:xfrm>
        <a:graphic>
          <a:graphicData uri="http://schemas.openxmlformats.org/presentationml/2006/ole">
            <mc:AlternateContent xmlns:mc="http://schemas.openxmlformats.org/markup-compatibility/2006">
              <mc:Choice xmlns:v="urn:schemas-microsoft-com:vml" Requires="v">
                <p:oleObj spid="_x0000_s86023" name="Equation" r:id="rId5" imgW="1409700" imgH="495300" progId="Equation.DSMT4">
                  <p:embed/>
                </p:oleObj>
              </mc:Choice>
              <mc:Fallback>
                <p:oleObj name="Equation" r:id="rId5" imgW="1409700" imgH="495300" progId="Equation.DSMT4">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04723" y="3640042"/>
                        <a:ext cx="3166088" cy="111240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7" name="Group 26"/>
          <p:cNvGrpSpPr/>
          <p:nvPr/>
        </p:nvGrpSpPr>
        <p:grpSpPr>
          <a:xfrm>
            <a:off x="5487972" y="4860366"/>
            <a:ext cx="1723878" cy="482625"/>
            <a:chOff x="5170488" y="5283698"/>
            <a:chExt cx="1723878" cy="482625"/>
          </a:xfrm>
        </p:grpSpPr>
        <p:graphicFrame>
          <p:nvGraphicFramePr>
            <p:cNvPr id="21" name="Object 20"/>
            <p:cNvGraphicFramePr>
              <a:graphicFrameLocks noChangeAspect="1"/>
            </p:cNvGraphicFramePr>
            <p:nvPr/>
          </p:nvGraphicFramePr>
          <p:xfrm>
            <a:off x="5170488" y="5317060"/>
            <a:ext cx="309562" cy="449263"/>
          </p:xfrm>
          <a:graphic>
            <a:graphicData uri="http://schemas.openxmlformats.org/presentationml/2006/ole">
              <mc:AlternateContent xmlns:mc="http://schemas.openxmlformats.org/markup-compatibility/2006">
                <mc:Choice xmlns:v="urn:schemas-microsoft-com:vml" Requires="v">
                  <p:oleObj spid="_x0000_s86024" name="Equation" r:id="rId7" imgW="139700" imgH="203200" progId="Equation.DSMT4">
                    <p:embed/>
                  </p:oleObj>
                </mc:Choice>
                <mc:Fallback>
                  <p:oleObj name="Equation" r:id="rId7" imgW="139700" imgH="203200" progId="Equation.DSMT4">
                    <p:embed/>
                    <p:pic>
                      <p:nvPicPr>
                        <p:cNvPr id="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70488" y="5317060"/>
                          <a:ext cx="309562" cy="4492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2" name="TextBox 21"/>
            <p:cNvSpPr txBox="1"/>
            <p:nvPr/>
          </p:nvSpPr>
          <p:spPr>
            <a:xfrm>
              <a:off x="5486408" y="5283698"/>
              <a:ext cx="1407958" cy="430887"/>
            </a:xfrm>
            <a:prstGeom prst="rect">
              <a:avLst/>
            </a:prstGeom>
            <a:noFill/>
          </p:spPr>
          <p:txBody>
            <a:bodyPr wrap="none" rtlCol="0">
              <a:spAutoFit/>
            </a:bodyPr>
            <a:lstStyle/>
            <a:p>
              <a:r>
                <a:rPr lang="en-US" sz="2200" dirty="0" smtClean="0">
                  <a:latin typeface="Arial"/>
                  <a:cs typeface="Arial"/>
                </a:rPr>
                <a:t>in radians</a:t>
              </a:r>
              <a:endParaRPr lang="en-US" sz="2200" dirty="0">
                <a:latin typeface="Arial"/>
                <a:cs typeface="Arial"/>
              </a:endParaRPr>
            </a:p>
          </p:txBody>
        </p:sp>
      </p:grpSp>
      <p:sp>
        <p:nvSpPr>
          <p:cNvPr id="23" name="TextBox 22"/>
          <p:cNvSpPr txBox="1"/>
          <p:nvPr/>
        </p:nvSpPr>
        <p:spPr>
          <a:xfrm>
            <a:off x="76533" y="1"/>
            <a:ext cx="2240031" cy="523216"/>
          </a:xfrm>
          <a:prstGeom prst="rect">
            <a:avLst/>
          </a:prstGeom>
          <a:noFill/>
          <a:effectLst>
            <a:outerShdw blurRad="50800" dist="38100" dir="2700000">
              <a:srgbClr val="000000">
                <a:alpha val="43000"/>
              </a:srgbClr>
            </a:outerShdw>
          </a:effectLst>
        </p:spPr>
        <p:txBody>
          <a:bodyPr wrap="none" lIns="91435" tIns="45718" rIns="91435" bIns="45718" rtlCol="0">
            <a:spAutoFit/>
          </a:bodyPr>
          <a:lstStyle/>
          <a:p>
            <a:r>
              <a:rPr lang="en-US" sz="2800" dirty="0" smtClean="0">
                <a:latin typeface="Arial"/>
                <a:cs typeface="Arial"/>
              </a:rPr>
              <a:t>Focus &amp; Blur</a:t>
            </a:r>
            <a:endParaRPr lang="en-US" sz="2800" dirty="0">
              <a:latin typeface="Arial"/>
              <a:cs typeface="Arial"/>
            </a:endParaRPr>
          </a:p>
        </p:txBody>
      </p:sp>
      <p:cxnSp>
        <p:nvCxnSpPr>
          <p:cNvPr id="24" name="Straight Connector 23"/>
          <p:cNvCxnSpPr/>
          <p:nvPr/>
        </p:nvCxnSpPr>
        <p:spPr>
          <a:xfrm>
            <a:off x="1" y="519343"/>
            <a:ext cx="2316563" cy="1588"/>
          </a:xfrm>
          <a:prstGeom prst="line">
            <a:avLst/>
          </a:prstGeom>
          <a:ln w="19050" cap="flat" cmpd="sng" algn="ctr">
            <a:solidFill>
              <a:schemeClr val="tx1"/>
            </a:solidFill>
            <a:prstDash val="solid"/>
            <a:round/>
            <a:headEnd type="none" w="med" len="med"/>
            <a:tailEnd type="none" w="med" len="med"/>
          </a:ln>
          <a:effectLst>
            <a:outerShdw blurRad="50800" dist="38100" dir="2700000">
              <a:srgbClr val="000000">
                <a:alpha val="43000"/>
              </a:srgbClr>
            </a:outerShdw>
          </a:effectLst>
        </p:spPr>
        <p:style>
          <a:lnRef idx="2">
            <a:schemeClr val="accent1"/>
          </a:lnRef>
          <a:fillRef idx="0">
            <a:schemeClr val="accent1"/>
          </a:fillRef>
          <a:effectRef idx="1">
            <a:schemeClr val="accent1"/>
          </a:effectRef>
          <a:fontRef idx="minor">
            <a:schemeClr val="tx1"/>
          </a:fontRef>
        </p:style>
      </p:cxnSp>
      <p:grpSp>
        <p:nvGrpSpPr>
          <p:cNvPr id="44" name="Group 43"/>
          <p:cNvGrpSpPr/>
          <p:nvPr/>
        </p:nvGrpSpPr>
        <p:grpSpPr>
          <a:xfrm>
            <a:off x="1605920" y="4384384"/>
            <a:ext cx="1924185" cy="1426101"/>
            <a:chOff x="3669805" y="274488"/>
            <a:chExt cx="1924185" cy="1426101"/>
          </a:xfrm>
        </p:grpSpPr>
        <p:sp>
          <p:nvSpPr>
            <p:cNvPr id="28" name="Rectangle 27"/>
            <p:cNvSpPr/>
            <p:nvPr/>
          </p:nvSpPr>
          <p:spPr>
            <a:xfrm>
              <a:off x="3669805" y="350005"/>
              <a:ext cx="1924185" cy="1350584"/>
            </a:xfrm>
            <a:prstGeom prst="rect">
              <a:avLst/>
            </a:prstGeom>
            <a:noFill/>
            <a:ln w="19050"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p:cNvSpPr/>
            <p:nvPr/>
          </p:nvSpPr>
          <p:spPr>
            <a:xfrm flipV="1">
              <a:off x="3808555" y="306919"/>
              <a:ext cx="1646684" cy="11293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1" name="Straight Connector 30"/>
            <p:cNvCxnSpPr/>
            <p:nvPr/>
          </p:nvCxnSpPr>
          <p:spPr>
            <a:xfrm rot="5400000">
              <a:off x="3720449" y="362594"/>
              <a:ext cx="177800" cy="1588"/>
            </a:xfrm>
            <a:prstGeom prst="line">
              <a:avLst/>
            </a:prstGeom>
            <a:ln w="22225"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rot="5400000">
              <a:off x="5367133" y="362594"/>
              <a:ext cx="177800" cy="1588"/>
            </a:xfrm>
            <a:prstGeom prst="line">
              <a:avLst/>
            </a:prstGeom>
            <a:ln w="22225"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a:off x="3874129" y="356884"/>
              <a:ext cx="1515872" cy="1588"/>
            </a:xfrm>
            <a:prstGeom prst="straightConnector1">
              <a:avLst/>
            </a:prstGeom>
            <a:ln w="22225" cap="flat" cmpd="sng" algn="ctr">
              <a:solidFill>
                <a:srgbClr val="000000"/>
              </a:solidFill>
              <a:prstDash val="solid"/>
              <a:round/>
              <a:headEnd type="arrow" w="med" len="med"/>
              <a:tailEnd type="arrow" w="med" len="med"/>
            </a:ln>
            <a:effectLst/>
          </p:spPr>
          <p:style>
            <a:lnRef idx="2">
              <a:schemeClr val="accent1"/>
            </a:lnRef>
            <a:fillRef idx="0">
              <a:schemeClr val="accent1"/>
            </a:fillRef>
            <a:effectRef idx="1">
              <a:schemeClr val="accent1"/>
            </a:effectRef>
            <a:fontRef idx="minor">
              <a:schemeClr val="tx1"/>
            </a:fontRef>
          </p:style>
        </p:cxnSp>
      </p:grpSp>
      <p:sp>
        <p:nvSpPr>
          <p:cNvPr id="40" name="Rectangle 39"/>
          <p:cNvSpPr/>
          <p:nvPr/>
        </p:nvSpPr>
        <p:spPr>
          <a:xfrm>
            <a:off x="2422533" y="4322811"/>
            <a:ext cx="269504" cy="32805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TextBox 41"/>
          <p:cNvSpPr txBox="1"/>
          <p:nvPr/>
        </p:nvSpPr>
        <p:spPr>
          <a:xfrm>
            <a:off x="2380198" y="4225294"/>
            <a:ext cx="481907" cy="461665"/>
          </a:xfrm>
          <a:prstGeom prst="rect">
            <a:avLst/>
          </a:prstGeom>
          <a:noFill/>
        </p:spPr>
        <p:txBody>
          <a:bodyPr wrap="none" rtlCol="0">
            <a:spAutoFit/>
          </a:bodyPr>
          <a:lstStyle/>
          <a:p>
            <a:r>
              <a:rPr lang="en-US" sz="2400" i="1" dirty="0" smtClean="0">
                <a:latin typeface="Georgia"/>
                <a:cs typeface="Georgia"/>
              </a:rPr>
              <a:t>A</a:t>
            </a:r>
            <a:endParaRPr lang="en-US" sz="2400" i="1" dirty="0">
              <a:latin typeface="Georgia"/>
              <a:cs typeface="Georgia"/>
            </a:endParaRPr>
          </a:p>
        </p:txBody>
      </p:sp>
      <p:sp>
        <p:nvSpPr>
          <p:cNvPr id="47" name="Oval 46"/>
          <p:cNvSpPr>
            <a:spLocks noChangeAspect="1"/>
          </p:cNvSpPr>
          <p:nvPr/>
        </p:nvSpPr>
        <p:spPr>
          <a:xfrm>
            <a:off x="2518567" y="3048003"/>
            <a:ext cx="98889" cy="98889"/>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Oval 47"/>
          <p:cNvSpPr>
            <a:spLocks noChangeAspect="1"/>
          </p:cNvSpPr>
          <p:nvPr/>
        </p:nvSpPr>
        <p:spPr>
          <a:xfrm>
            <a:off x="2520188" y="1359665"/>
            <a:ext cx="98889" cy="98889"/>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2" name="Straight Connector 51"/>
          <p:cNvCxnSpPr>
            <a:stCxn id="47" idx="0"/>
          </p:cNvCxnSpPr>
          <p:nvPr/>
        </p:nvCxnSpPr>
        <p:spPr>
          <a:xfrm rot="16200000" flipH="1" flipV="1">
            <a:off x="1466560" y="3371832"/>
            <a:ext cx="1379561" cy="823342"/>
          </a:xfrm>
          <a:prstGeom prst="line">
            <a:avLst/>
          </a:prstGeom>
          <a:ln w="22225" cap="flat" cmpd="sng" algn="ctr">
            <a:solidFill>
              <a:srgbClr val="008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rot="5400000" flipV="1">
            <a:off x="2291491" y="3377250"/>
            <a:ext cx="1379561" cy="823342"/>
          </a:xfrm>
          <a:prstGeom prst="line">
            <a:avLst/>
          </a:prstGeom>
          <a:ln w="22225" cap="flat" cmpd="sng" algn="ctr">
            <a:solidFill>
              <a:srgbClr val="008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nvGrpSpPr>
          <p:cNvPr id="56" name="Group 55"/>
          <p:cNvGrpSpPr/>
          <p:nvPr/>
        </p:nvGrpSpPr>
        <p:grpSpPr>
          <a:xfrm flipV="1">
            <a:off x="1743081" y="4495634"/>
            <a:ext cx="1648273" cy="1716396"/>
            <a:chOff x="2036770" y="3246122"/>
            <a:chExt cx="1648273" cy="1384979"/>
          </a:xfrm>
        </p:grpSpPr>
        <p:cxnSp>
          <p:nvCxnSpPr>
            <p:cNvPr id="54" name="Straight Connector 53"/>
            <p:cNvCxnSpPr/>
            <p:nvPr/>
          </p:nvCxnSpPr>
          <p:spPr>
            <a:xfrm rot="16200000" flipH="1" flipV="1">
              <a:off x="1758660" y="3524232"/>
              <a:ext cx="1379561" cy="823342"/>
            </a:xfrm>
            <a:prstGeom prst="line">
              <a:avLst/>
            </a:prstGeom>
            <a:ln w="22225" cap="flat" cmpd="sng" algn="ctr">
              <a:solidFill>
                <a:srgbClr val="008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rot="5400000" flipV="1">
              <a:off x="2583591" y="3529650"/>
              <a:ext cx="1379561" cy="823342"/>
            </a:xfrm>
            <a:prstGeom prst="line">
              <a:avLst/>
            </a:prstGeom>
            <a:ln w="22225" cap="flat" cmpd="sng" algn="ctr">
              <a:solidFill>
                <a:srgbClr val="008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grpSp>
        <p:nvGrpSpPr>
          <p:cNvPr id="63" name="Group 62"/>
          <p:cNvGrpSpPr/>
          <p:nvPr/>
        </p:nvGrpSpPr>
        <p:grpSpPr>
          <a:xfrm>
            <a:off x="1743081" y="1359665"/>
            <a:ext cx="1648273" cy="3100236"/>
            <a:chOff x="1882781" y="1871211"/>
            <a:chExt cx="1648273" cy="1749607"/>
          </a:xfrm>
        </p:grpSpPr>
        <p:cxnSp>
          <p:nvCxnSpPr>
            <p:cNvPr id="57" name="Straight Connector 56"/>
            <p:cNvCxnSpPr/>
            <p:nvPr/>
          </p:nvCxnSpPr>
          <p:spPr>
            <a:xfrm rot="16200000" flipH="1" flipV="1">
              <a:off x="1423071" y="2330921"/>
              <a:ext cx="1742762" cy="823342"/>
            </a:xfrm>
            <a:prstGeom prst="line">
              <a:avLst/>
            </a:prstGeom>
            <a:ln w="22225" cap="flat" cmpd="sng" algn="ctr">
              <a:solidFill>
                <a:schemeClr val="tx1"/>
              </a:solidFill>
              <a:prstDash val="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rot="5400000" flipV="1">
              <a:off x="2248002" y="2337766"/>
              <a:ext cx="1742762" cy="823342"/>
            </a:xfrm>
            <a:prstGeom prst="line">
              <a:avLst/>
            </a:prstGeom>
            <a:ln w="22225" cap="flat" cmpd="sng" algn="ctr">
              <a:solidFill>
                <a:schemeClr val="tx1"/>
              </a:solidFill>
              <a:prstDash val="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grpSp>
        <p:nvGrpSpPr>
          <p:cNvPr id="59" name="Group 58"/>
          <p:cNvGrpSpPr/>
          <p:nvPr/>
        </p:nvGrpSpPr>
        <p:grpSpPr>
          <a:xfrm flipV="1">
            <a:off x="1741492" y="4459900"/>
            <a:ext cx="1648273" cy="1350583"/>
            <a:chOff x="2036770" y="3246122"/>
            <a:chExt cx="1648273" cy="1384979"/>
          </a:xfrm>
        </p:grpSpPr>
        <p:cxnSp>
          <p:nvCxnSpPr>
            <p:cNvPr id="60" name="Straight Connector 59"/>
            <p:cNvCxnSpPr/>
            <p:nvPr/>
          </p:nvCxnSpPr>
          <p:spPr>
            <a:xfrm rot="16200000" flipH="1" flipV="1">
              <a:off x="1758660" y="3524232"/>
              <a:ext cx="1379561" cy="823342"/>
            </a:xfrm>
            <a:prstGeom prst="line">
              <a:avLst/>
            </a:prstGeom>
            <a:ln w="22225" cap="flat" cmpd="sng" algn="ctr">
              <a:solidFill>
                <a:schemeClr val="tx1"/>
              </a:solidFill>
              <a:prstDash val="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rot="5400000" flipV="1">
              <a:off x="2583591" y="3529650"/>
              <a:ext cx="1379561" cy="823342"/>
            </a:xfrm>
            <a:prstGeom prst="line">
              <a:avLst/>
            </a:prstGeom>
            <a:ln w="22225" cap="flat" cmpd="sng" algn="ctr">
              <a:solidFill>
                <a:schemeClr val="tx1"/>
              </a:solidFill>
              <a:prstDash val="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cxnSp>
        <p:nvCxnSpPr>
          <p:cNvPr id="65" name="Straight Connector 64"/>
          <p:cNvCxnSpPr/>
          <p:nvPr/>
        </p:nvCxnSpPr>
        <p:spPr>
          <a:xfrm>
            <a:off x="2380197" y="5813666"/>
            <a:ext cx="366701" cy="1588"/>
          </a:xfrm>
          <a:prstGeom prst="line">
            <a:avLst/>
          </a:prstGeom>
          <a:ln w="47625"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rot="5400000">
            <a:off x="2694562" y="5868644"/>
            <a:ext cx="106258" cy="1588"/>
          </a:xfrm>
          <a:prstGeom prst="line">
            <a:avLst/>
          </a:prstGeom>
          <a:ln w="1905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rot="5400000">
            <a:off x="2326274" y="5868644"/>
            <a:ext cx="106258" cy="1588"/>
          </a:xfrm>
          <a:prstGeom prst="line">
            <a:avLst/>
          </a:prstGeom>
          <a:ln w="1905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70" name="Straight Arrow Connector 69"/>
          <p:cNvCxnSpPr/>
          <p:nvPr/>
        </p:nvCxnSpPr>
        <p:spPr>
          <a:xfrm rot="10800000">
            <a:off x="2756952" y="5894784"/>
            <a:ext cx="271995" cy="1588"/>
          </a:xfrm>
          <a:prstGeom prst="straightConnector1">
            <a:avLst/>
          </a:prstGeom>
          <a:ln w="22225" cap="flat" cmpd="sng" algn="ctr">
            <a:solidFill>
              <a:srgbClr val="00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71" name="Straight Arrow Connector 70"/>
          <p:cNvCxnSpPr/>
          <p:nvPr/>
        </p:nvCxnSpPr>
        <p:spPr>
          <a:xfrm rot="10800000" flipH="1">
            <a:off x="2100135" y="5894784"/>
            <a:ext cx="271995" cy="1588"/>
          </a:xfrm>
          <a:prstGeom prst="straightConnector1">
            <a:avLst/>
          </a:prstGeom>
          <a:ln w="22225" cap="flat" cmpd="sng" algn="ctr">
            <a:solidFill>
              <a:srgbClr val="00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72" name="Straight Arrow Connector 71"/>
          <p:cNvCxnSpPr/>
          <p:nvPr/>
        </p:nvCxnSpPr>
        <p:spPr>
          <a:xfrm rot="5400000" flipH="1" flipV="1">
            <a:off x="2159326" y="2901951"/>
            <a:ext cx="3060314" cy="1"/>
          </a:xfrm>
          <a:prstGeom prst="straightConnector1">
            <a:avLst/>
          </a:prstGeom>
          <a:ln w="15875" cap="flat" cmpd="sng" algn="ctr">
            <a:solidFill>
              <a:srgbClr val="000000"/>
            </a:solidFill>
            <a:prstDash val="solid"/>
            <a:round/>
            <a:headEnd type="none" w="med" len="med"/>
            <a:tailEnd type="arrow" w="sm" len="sm"/>
          </a:ln>
          <a:effectLst/>
        </p:spPr>
        <p:style>
          <a:lnRef idx="2">
            <a:schemeClr val="accent1"/>
          </a:lnRef>
          <a:fillRef idx="0">
            <a:schemeClr val="accent1"/>
          </a:fillRef>
          <a:effectRef idx="1">
            <a:schemeClr val="accent1"/>
          </a:effectRef>
          <a:fontRef idx="minor">
            <a:schemeClr val="tx1"/>
          </a:fontRef>
        </p:style>
      </p:cxnSp>
      <p:sp>
        <p:nvSpPr>
          <p:cNvPr id="74" name="Rectangle 73"/>
          <p:cNvSpPr/>
          <p:nvPr/>
        </p:nvSpPr>
        <p:spPr>
          <a:xfrm>
            <a:off x="3572440" y="2644971"/>
            <a:ext cx="222250" cy="24208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Rectangle 74"/>
          <p:cNvSpPr/>
          <p:nvPr/>
        </p:nvSpPr>
        <p:spPr>
          <a:xfrm>
            <a:off x="3750241" y="3601732"/>
            <a:ext cx="222250" cy="24208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Rectangle 75"/>
          <p:cNvSpPr/>
          <p:nvPr/>
        </p:nvSpPr>
        <p:spPr>
          <a:xfrm>
            <a:off x="3572440" y="4986869"/>
            <a:ext cx="222250" cy="24208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3535630" y="4851397"/>
            <a:ext cx="422537" cy="400105"/>
          </a:xfrm>
          <a:prstGeom prst="rect">
            <a:avLst/>
          </a:prstGeom>
          <a:noFill/>
        </p:spPr>
        <p:txBody>
          <a:bodyPr wrap="square" lIns="91435" tIns="45718" rIns="91435" bIns="45718" rtlCol="0">
            <a:spAutoFit/>
          </a:bodyPr>
          <a:lstStyle/>
          <a:p>
            <a:r>
              <a:rPr lang="en-US" sz="2000" i="1" dirty="0" smtClean="0">
                <a:latin typeface="Times New Roman"/>
                <a:cs typeface="Times New Roman"/>
              </a:rPr>
              <a:t>s</a:t>
            </a:r>
            <a:r>
              <a:rPr lang="en-US" sz="2000" baseline="-25000" dirty="0" smtClean="0">
                <a:latin typeface="Times New Roman"/>
                <a:cs typeface="Times New Roman"/>
              </a:rPr>
              <a:t>0</a:t>
            </a:r>
            <a:endParaRPr lang="en-US" sz="2000" baseline="-25000" dirty="0">
              <a:latin typeface="Times New Roman"/>
              <a:cs typeface="Times New Roman"/>
            </a:endParaRPr>
          </a:p>
        </p:txBody>
      </p:sp>
      <p:sp>
        <p:nvSpPr>
          <p:cNvPr id="77" name="TextBox 76"/>
          <p:cNvSpPr txBox="1"/>
          <p:nvPr/>
        </p:nvSpPr>
        <p:spPr>
          <a:xfrm>
            <a:off x="3516092" y="2514582"/>
            <a:ext cx="422537" cy="400105"/>
          </a:xfrm>
          <a:prstGeom prst="rect">
            <a:avLst/>
          </a:prstGeom>
          <a:noFill/>
        </p:spPr>
        <p:txBody>
          <a:bodyPr wrap="square" lIns="91435" tIns="45718" rIns="91435" bIns="45718" rtlCol="0">
            <a:spAutoFit/>
          </a:bodyPr>
          <a:lstStyle/>
          <a:p>
            <a:r>
              <a:rPr lang="en-US" sz="2000" i="1" dirty="0" smtClean="0">
                <a:latin typeface="Times New Roman"/>
                <a:cs typeface="Times New Roman"/>
              </a:rPr>
              <a:t>z</a:t>
            </a:r>
            <a:r>
              <a:rPr lang="en-US" sz="2000" baseline="-25000" dirty="0" smtClean="0">
                <a:latin typeface="Times New Roman"/>
                <a:cs typeface="Times New Roman"/>
              </a:rPr>
              <a:t>0</a:t>
            </a:r>
            <a:endParaRPr lang="en-US" sz="2000" baseline="-25000" dirty="0">
              <a:latin typeface="Times New Roman"/>
              <a:cs typeface="Times New Roman"/>
            </a:endParaRPr>
          </a:p>
        </p:txBody>
      </p:sp>
      <p:sp>
        <p:nvSpPr>
          <p:cNvPr id="78" name="TextBox 77"/>
          <p:cNvSpPr txBox="1"/>
          <p:nvPr/>
        </p:nvSpPr>
        <p:spPr>
          <a:xfrm>
            <a:off x="3689483" y="3480839"/>
            <a:ext cx="422537" cy="400105"/>
          </a:xfrm>
          <a:prstGeom prst="rect">
            <a:avLst/>
          </a:prstGeom>
          <a:noFill/>
        </p:spPr>
        <p:txBody>
          <a:bodyPr wrap="square" lIns="91435" tIns="45718" rIns="91435" bIns="45718" rtlCol="0">
            <a:spAutoFit/>
          </a:bodyPr>
          <a:lstStyle/>
          <a:p>
            <a:r>
              <a:rPr lang="en-US" sz="2000" i="1" dirty="0" smtClean="0">
                <a:latin typeface="Times New Roman"/>
                <a:cs typeface="Times New Roman"/>
              </a:rPr>
              <a:t>z</a:t>
            </a:r>
            <a:r>
              <a:rPr lang="en-US" sz="2000" baseline="-25000" dirty="0" smtClean="0">
                <a:latin typeface="Times New Roman"/>
                <a:cs typeface="Times New Roman"/>
              </a:rPr>
              <a:t>1</a:t>
            </a:r>
            <a:endParaRPr lang="en-US" sz="2000" baseline="-25000" dirty="0">
              <a:latin typeface="Times New Roman"/>
              <a:cs typeface="Times New Roman"/>
            </a:endParaRPr>
          </a:p>
        </p:txBody>
      </p:sp>
      <p:sp>
        <p:nvSpPr>
          <p:cNvPr id="50" name="TextBox 49"/>
          <p:cNvSpPr txBox="1"/>
          <p:nvPr/>
        </p:nvSpPr>
        <p:spPr>
          <a:xfrm>
            <a:off x="5024671" y="6415047"/>
            <a:ext cx="4318294" cy="369332"/>
          </a:xfrm>
          <a:prstGeom prst="rect">
            <a:avLst/>
          </a:prstGeom>
          <a:noFill/>
        </p:spPr>
        <p:txBody>
          <a:bodyPr wrap="square" rtlCol="0">
            <a:spAutoFit/>
          </a:bodyPr>
          <a:lstStyle/>
          <a:p>
            <a:r>
              <a:rPr lang="en-US" dirty="0" smtClean="0">
                <a:latin typeface="Arial"/>
                <a:cs typeface="Arial"/>
              </a:rPr>
              <a:t>Held, Cooper, O’Brien, &amp; Banks (2010)</a:t>
            </a:r>
            <a:endParaRPr lang="en-US" dirty="0">
              <a:latin typeface="Arial"/>
              <a:cs typeface="Arial"/>
            </a:endParaRPr>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5966175" y="4422259"/>
            <a:ext cx="213360" cy="21336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91435" tIns="45718" rIns="91435" bIns="45718" rtlCol="0" anchor="ctr"/>
          <a:lstStyle/>
          <a:p>
            <a:pPr algn="ctr"/>
            <a:endParaRPr lang="en-US"/>
          </a:p>
        </p:txBody>
      </p:sp>
      <p:graphicFrame>
        <p:nvGraphicFramePr>
          <p:cNvPr id="14" name="Object 13"/>
          <p:cNvGraphicFramePr>
            <a:graphicFrameLocks noChangeAspect="1"/>
          </p:cNvGraphicFramePr>
          <p:nvPr/>
        </p:nvGraphicFramePr>
        <p:xfrm>
          <a:off x="5260141" y="5177546"/>
          <a:ext cx="2862776" cy="1005840"/>
        </p:xfrm>
        <a:graphic>
          <a:graphicData uri="http://schemas.openxmlformats.org/presentationml/2006/ole">
            <mc:AlternateContent xmlns:mc="http://schemas.openxmlformats.org/markup-compatibility/2006">
              <mc:Choice xmlns:v="urn:schemas-microsoft-com:vml" Requires="v">
                <p:oleObj spid="_x0000_s87048" name="Equation" r:id="rId3" imgW="1409700" imgH="495300" progId="Equation.DSMT4">
                  <p:embed/>
                </p:oleObj>
              </mc:Choice>
              <mc:Fallback>
                <p:oleObj name="Equation" r:id="rId3" imgW="1409700" imgH="495300" progId="Equation.DSMT4">
                  <p:embed/>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60141" y="5177546"/>
                        <a:ext cx="2862776" cy="100584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3" name="TextBox 22"/>
          <p:cNvSpPr txBox="1"/>
          <p:nvPr/>
        </p:nvSpPr>
        <p:spPr>
          <a:xfrm>
            <a:off x="76533" y="1"/>
            <a:ext cx="4642382" cy="523216"/>
          </a:xfrm>
          <a:prstGeom prst="rect">
            <a:avLst/>
          </a:prstGeom>
          <a:noFill/>
          <a:effectLst>
            <a:outerShdw blurRad="50800" dist="38100" dir="2700000">
              <a:srgbClr val="000000">
                <a:alpha val="43000"/>
              </a:srgbClr>
            </a:outerShdw>
          </a:effectLst>
        </p:spPr>
        <p:txBody>
          <a:bodyPr wrap="none" lIns="91435" tIns="45718" rIns="91435" bIns="45718" rtlCol="0">
            <a:spAutoFit/>
          </a:bodyPr>
          <a:lstStyle/>
          <a:p>
            <a:r>
              <a:rPr lang="en-US" sz="2800" dirty="0" smtClean="0">
                <a:latin typeface="Arial"/>
                <a:cs typeface="Arial"/>
              </a:rPr>
              <a:t>Triangulation Cues to Depth</a:t>
            </a:r>
            <a:endParaRPr lang="en-US" sz="2800" dirty="0">
              <a:latin typeface="Arial"/>
              <a:cs typeface="Arial"/>
            </a:endParaRPr>
          </a:p>
        </p:txBody>
      </p:sp>
      <p:cxnSp>
        <p:nvCxnSpPr>
          <p:cNvPr id="24" name="Straight Connector 23"/>
          <p:cNvCxnSpPr/>
          <p:nvPr/>
        </p:nvCxnSpPr>
        <p:spPr>
          <a:xfrm>
            <a:off x="1" y="519343"/>
            <a:ext cx="4718914" cy="1588"/>
          </a:xfrm>
          <a:prstGeom prst="line">
            <a:avLst/>
          </a:prstGeom>
          <a:ln w="19050" cap="flat" cmpd="sng" algn="ctr">
            <a:solidFill>
              <a:schemeClr val="tx1"/>
            </a:solidFill>
            <a:prstDash val="solid"/>
            <a:round/>
            <a:headEnd type="none" w="med" len="med"/>
            <a:tailEnd type="none" w="med" len="med"/>
          </a:ln>
          <a:effectLst>
            <a:outerShdw blurRad="50800" dist="38100" dir="2700000">
              <a:srgbClr val="000000">
                <a:alpha val="43000"/>
              </a:srgbClr>
            </a:outerShdw>
          </a:effectLst>
        </p:spPr>
        <p:style>
          <a:lnRef idx="2">
            <a:schemeClr val="accent1"/>
          </a:lnRef>
          <a:fillRef idx="0">
            <a:schemeClr val="accent1"/>
          </a:fillRef>
          <a:effectRef idx="1">
            <a:schemeClr val="accent1"/>
          </a:effectRef>
          <a:fontRef idx="minor">
            <a:schemeClr val="tx1"/>
          </a:fontRef>
        </p:style>
      </p:cxnSp>
      <p:pic>
        <p:nvPicPr>
          <p:cNvPr id="50" name="Picture 49" descr="stereoGeometry.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35844" y="964406"/>
            <a:ext cx="3152347" cy="6341510"/>
          </a:xfrm>
          <a:prstGeom prst="rect">
            <a:avLst/>
          </a:prstGeom>
        </p:spPr>
      </p:pic>
      <p:sp>
        <p:nvSpPr>
          <p:cNvPr id="51" name="Rectangle 50"/>
          <p:cNvSpPr/>
          <p:nvPr/>
        </p:nvSpPr>
        <p:spPr>
          <a:xfrm>
            <a:off x="3635455" y="2756138"/>
            <a:ext cx="334089" cy="3048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91435" tIns="45718" rIns="91435" bIns="45718" rtlCol="0" anchor="ctr"/>
          <a:lstStyle/>
          <a:p>
            <a:pPr algn="ctr"/>
            <a:endParaRPr lang="en-US"/>
          </a:p>
        </p:txBody>
      </p:sp>
      <p:sp>
        <p:nvSpPr>
          <p:cNvPr id="56" name="Rectangle 55"/>
          <p:cNvSpPr/>
          <p:nvPr/>
        </p:nvSpPr>
        <p:spPr>
          <a:xfrm>
            <a:off x="3902155" y="3783806"/>
            <a:ext cx="334089" cy="3048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91435" tIns="45718" rIns="91435" bIns="45718" rtlCol="0" anchor="ctr"/>
          <a:lstStyle/>
          <a:p>
            <a:pPr algn="ctr"/>
            <a:endParaRPr lang="en-US"/>
          </a:p>
        </p:txBody>
      </p:sp>
      <p:sp>
        <p:nvSpPr>
          <p:cNvPr id="59" name="Rectangle 58"/>
          <p:cNvSpPr/>
          <p:nvPr/>
        </p:nvSpPr>
        <p:spPr>
          <a:xfrm>
            <a:off x="2483643" y="4615345"/>
            <a:ext cx="244079" cy="442671"/>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91435" tIns="45718" rIns="91435" bIns="45718" rtlCol="0" anchor="ctr"/>
          <a:lstStyle/>
          <a:p>
            <a:pPr algn="ctr"/>
            <a:endParaRPr lang="en-US"/>
          </a:p>
        </p:txBody>
      </p:sp>
      <p:sp>
        <p:nvSpPr>
          <p:cNvPr id="62" name="Rectangle 61"/>
          <p:cNvSpPr/>
          <p:nvPr/>
        </p:nvSpPr>
        <p:spPr>
          <a:xfrm>
            <a:off x="3702843" y="5917406"/>
            <a:ext cx="228600" cy="2286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91435" tIns="45718" rIns="91435" bIns="45718" rtlCol="0" anchor="ctr"/>
          <a:lstStyle/>
          <a:p>
            <a:pPr algn="ctr"/>
            <a:endParaRPr lang="en-US"/>
          </a:p>
        </p:txBody>
      </p:sp>
      <p:sp>
        <p:nvSpPr>
          <p:cNvPr id="63" name="Rectangle 62"/>
          <p:cNvSpPr/>
          <p:nvPr/>
        </p:nvSpPr>
        <p:spPr>
          <a:xfrm>
            <a:off x="1264443" y="5932488"/>
            <a:ext cx="228600" cy="2286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91435" tIns="45718" rIns="91435" bIns="45718" rtlCol="0" anchor="ctr"/>
          <a:lstStyle/>
          <a:p>
            <a:pPr algn="ctr"/>
            <a:endParaRPr lang="en-US"/>
          </a:p>
        </p:txBody>
      </p:sp>
      <p:sp>
        <p:nvSpPr>
          <p:cNvPr id="64" name="TextBox 63"/>
          <p:cNvSpPr txBox="1"/>
          <p:nvPr/>
        </p:nvSpPr>
        <p:spPr>
          <a:xfrm>
            <a:off x="3617342" y="2575563"/>
            <a:ext cx="444426" cy="461661"/>
          </a:xfrm>
          <a:prstGeom prst="rect">
            <a:avLst/>
          </a:prstGeom>
          <a:solidFill>
            <a:srgbClr val="FFFFFF"/>
          </a:solidFill>
        </p:spPr>
        <p:txBody>
          <a:bodyPr wrap="none" lIns="91435" tIns="45718" rIns="91435" bIns="45718" rtlCol="0">
            <a:spAutoFit/>
          </a:bodyPr>
          <a:lstStyle/>
          <a:p>
            <a:r>
              <a:rPr lang="en-US" i="1" dirty="0" smtClean="0">
                <a:latin typeface="Times New Roman"/>
                <a:cs typeface="Times New Roman"/>
              </a:rPr>
              <a:t>z</a:t>
            </a:r>
            <a:r>
              <a:rPr lang="en-US" baseline="-25000" dirty="0" smtClean="0">
                <a:latin typeface="Times New Roman"/>
                <a:cs typeface="Times New Roman"/>
              </a:rPr>
              <a:t>0</a:t>
            </a:r>
            <a:endParaRPr lang="en-US" baseline="-25000" dirty="0">
              <a:latin typeface="Times New Roman"/>
              <a:cs typeface="Times New Roman"/>
            </a:endParaRPr>
          </a:p>
        </p:txBody>
      </p:sp>
      <p:sp>
        <p:nvSpPr>
          <p:cNvPr id="66" name="TextBox 65"/>
          <p:cNvSpPr txBox="1"/>
          <p:nvPr/>
        </p:nvSpPr>
        <p:spPr>
          <a:xfrm>
            <a:off x="3898978" y="3606327"/>
            <a:ext cx="444426" cy="461661"/>
          </a:xfrm>
          <a:prstGeom prst="rect">
            <a:avLst/>
          </a:prstGeom>
          <a:solidFill>
            <a:srgbClr val="FFFFFF"/>
          </a:solidFill>
        </p:spPr>
        <p:txBody>
          <a:bodyPr wrap="none" lIns="91435" tIns="45718" rIns="91435" bIns="45718" rtlCol="0">
            <a:spAutoFit/>
          </a:bodyPr>
          <a:lstStyle/>
          <a:p>
            <a:r>
              <a:rPr lang="en-US" i="1" dirty="0" smtClean="0">
                <a:latin typeface="Times New Roman"/>
                <a:cs typeface="Times New Roman"/>
              </a:rPr>
              <a:t>z</a:t>
            </a:r>
            <a:r>
              <a:rPr lang="en-US" baseline="-25000" dirty="0" smtClean="0">
                <a:latin typeface="Times New Roman"/>
                <a:cs typeface="Times New Roman"/>
              </a:rPr>
              <a:t>1</a:t>
            </a:r>
            <a:endParaRPr lang="en-US" baseline="-25000" dirty="0">
              <a:latin typeface="Times New Roman"/>
              <a:cs typeface="Times New Roman"/>
            </a:endParaRPr>
          </a:p>
        </p:txBody>
      </p:sp>
      <p:sp>
        <p:nvSpPr>
          <p:cNvPr id="69" name="TextBox 68"/>
          <p:cNvSpPr txBox="1"/>
          <p:nvPr/>
        </p:nvSpPr>
        <p:spPr>
          <a:xfrm>
            <a:off x="2113468" y="4635745"/>
            <a:ext cx="945368" cy="369328"/>
          </a:xfrm>
          <a:prstGeom prst="rect">
            <a:avLst/>
          </a:prstGeom>
          <a:solidFill>
            <a:srgbClr val="FFFFFF"/>
          </a:solidFill>
        </p:spPr>
        <p:txBody>
          <a:bodyPr wrap="square" lIns="91435" tIns="45718" rIns="91435" bIns="45718" rtlCol="0">
            <a:spAutoFit/>
          </a:bodyPr>
          <a:lstStyle/>
          <a:p>
            <a:r>
              <a:rPr lang="en-US" i="1" dirty="0" smtClean="0">
                <a:latin typeface="Times New Roman"/>
                <a:cs typeface="Times New Roman"/>
              </a:rPr>
              <a:t>baseline</a:t>
            </a:r>
            <a:endParaRPr lang="en-US" baseline="-25000" dirty="0">
              <a:latin typeface="Times New Roman"/>
              <a:cs typeface="Times New Roman"/>
            </a:endParaRPr>
          </a:p>
        </p:txBody>
      </p:sp>
      <p:sp>
        <p:nvSpPr>
          <p:cNvPr id="73" name="TextBox 72"/>
          <p:cNvSpPr txBox="1"/>
          <p:nvPr/>
        </p:nvSpPr>
        <p:spPr>
          <a:xfrm>
            <a:off x="1108472" y="5784298"/>
            <a:ext cx="688894" cy="481861"/>
          </a:xfrm>
          <a:prstGeom prst="rect">
            <a:avLst/>
          </a:prstGeom>
          <a:noFill/>
        </p:spPr>
        <p:txBody>
          <a:bodyPr wrap="square" lIns="91435" tIns="45718" rIns="91435" bIns="45718" rtlCol="0">
            <a:spAutoFit/>
          </a:bodyPr>
          <a:lstStyle/>
          <a:p>
            <a:r>
              <a:rPr lang="en-US" sz="2500" i="1" dirty="0" smtClean="0">
                <a:solidFill>
                  <a:srgbClr val="FF0000"/>
                </a:solidFill>
                <a:latin typeface="Times New Roman"/>
                <a:cs typeface="Times New Roman"/>
              </a:rPr>
              <a:t>X</a:t>
            </a:r>
            <a:r>
              <a:rPr lang="en-US" sz="2500" i="1" baseline="-25000" dirty="0" smtClean="0">
                <a:solidFill>
                  <a:srgbClr val="FF0000"/>
                </a:solidFill>
                <a:latin typeface="Times New Roman"/>
                <a:cs typeface="Times New Roman"/>
              </a:rPr>
              <a:t>L</a:t>
            </a:r>
            <a:endParaRPr lang="en-US" sz="2500" i="1" baseline="-25000" dirty="0">
              <a:solidFill>
                <a:srgbClr val="FF0000"/>
              </a:solidFill>
              <a:latin typeface="Times New Roman"/>
              <a:cs typeface="Times New Roman"/>
            </a:endParaRPr>
          </a:p>
        </p:txBody>
      </p:sp>
      <p:sp>
        <p:nvSpPr>
          <p:cNvPr id="79" name="TextBox 78"/>
          <p:cNvSpPr txBox="1"/>
          <p:nvPr/>
        </p:nvSpPr>
        <p:spPr>
          <a:xfrm>
            <a:off x="3500914" y="5784298"/>
            <a:ext cx="715089" cy="481861"/>
          </a:xfrm>
          <a:prstGeom prst="rect">
            <a:avLst/>
          </a:prstGeom>
          <a:noFill/>
        </p:spPr>
        <p:txBody>
          <a:bodyPr wrap="square" lIns="91435" tIns="45718" rIns="91435" bIns="45718" rtlCol="0">
            <a:spAutoFit/>
          </a:bodyPr>
          <a:lstStyle/>
          <a:p>
            <a:r>
              <a:rPr lang="en-US" sz="2500" i="1" dirty="0" smtClean="0">
                <a:solidFill>
                  <a:srgbClr val="FF0000"/>
                </a:solidFill>
                <a:latin typeface="Times New Roman"/>
                <a:cs typeface="Times New Roman"/>
              </a:rPr>
              <a:t>X</a:t>
            </a:r>
            <a:r>
              <a:rPr lang="en-US" sz="2500" i="1" baseline="-25000" dirty="0" smtClean="0">
                <a:solidFill>
                  <a:srgbClr val="FF0000"/>
                </a:solidFill>
                <a:latin typeface="Times New Roman"/>
                <a:cs typeface="Times New Roman"/>
              </a:rPr>
              <a:t>R</a:t>
            </a:r>
            <a:endParaRPr lang="en-US" sz="2500" i="1" baseline="-25000" dirty="0">
              <a:solidFill>
                <a:srgbClr val="FF0000"/>
              </a:solidFill>
              <a:latin typeface="Times New Roman"/>
              <a:cs typeface="Times New Roman"/>
            </a:endParaRPr>
          </a:p>
        </p:txBody>
      </p:sp>
      <p:graphicFrame>
        <p:nvGraphicFramePr>
          <p:cNvPr id="87045" name="Object 5"/>
          <p:cNvGraphicFramePr>
            <a:graphicFrameLocks noChangeAspect="1"/>
          </p:cNvGraphicFramePr>
          <p:nvPr/>
        </p:nvGraphicFramePr>
        <p:xfrm>
          <a:off x="5260141" y="3416779"/>
          <a:ext cx="3428238" cy="1005840"/>
        </p:xfrm>
        <a:graphic>
          <a:graphicData uri="http://schemas.openxmlformats.org/presentationml/2006/ole">
            <mc:AlternateContent xmlns:mc="http://schemas.openxmlformats.org/markup-compatibility/2006">
              <mc:Choice xmlns:v="urn:schemas-microsoft-com:vml" Requires="v">
                <p:oleObj spid="_x0000_s87049" name="Equation" r:id="rId6" imgW="1689100" imgH="495300" progId="Equation.DSMT4">
                  <p:embed/>
                </p:oleObj>
              </mc:Choice>
              <mc:Fallback>
                <p:oleObj name="Equation" r:id="rId6" imgW="1689100" imgH="495300" progId="Equation.DSMT4">
                  <p:embed/>
                  <p:pic>
                    <p:nvPicPr>
                      <p:cNvPr id="0"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60141" y="3416779"/>
                        <a:ext cx="3428238" cy="100584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7046" name="Object 6"/>
          <p:cNvGraphicFramePr>
            <a:graphicFrameLocks noChangeAspect="1"/>
          </p:cNvGraphicFramePr>
          <p:nvPr/>
        </p:nvGraphicFramePr>
        <p:xfrm>
          <a:off x="5260141" y="1656011"/>
          <a:ext cx="3068468" cy="1005840"/>
        </p:xfrm>
        <a:graphic>
          <a:graphicData uri="http://schemas.openxmlformats.org/presentationml/2006/ole">
            <mc:AlternateContent xmlns:mc="http://schemas.openxmlformats.org/markup-compatibility/2006">
              <mc:Choice xmlns:v="urn:schemas-microsoft-com:vml" Requires="v">
                <p:oleObj spid="_x0000_s87050" name="Equation" r:id="rId8" imgW="1511300" imgH="495300" progId="Equation.DSMT4">
                  <p:embed/>
                </p:oleObj>
              </mc:Choice>
              <mc:Fallback>
                <p:oleObj name="Equation" r:id="rId8" imgW="1511300" imgH="495300" progId="Equation.DSMT4">
                  <p:embed/>
                  <p:pic>
                    <p:nvPicPr>
                      <p:cNvPr id="0"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60141" y="1656011"/>
                        <a:ext cx="3068468" cy="100584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2" name="TextBox 81"/>
          <p:cNvSpPr txBox="1"/>
          <p:nvPr/>
        </p:nvSpPr>
        <p:spPr>
          <a:xfrm>
            <a:off x="5018258" y="1332480"/>
            <a:ext cx="2251788" cy="400110"/>
          </a:xfrm>
          <a:prstGeom prst="rect">
            <a:avLst/>
          </a:prstGeom>
          <a:noFill/>
        </p:spPr>
        <p:txBody>
          <a:bodyPr wrap="none" rtlCol="0">
            <a:spAutoFit/>
          </a:bodyPr>
          <a:lstStyle/>
          <a:p>
            <a:r>
              <a:rPr lang="en-US" sz="2000" dirty="0" smtClean="0">
                <a:latin typeface="Arial"/>
                <a:cs typeface="Arial"/>
              </a:rPr>
              <a:t>binocular disparity</a:t>
            </a:r>
            <a:endParaRPr lang="en-US" sz="2000" dirty="0">
              <a:latin typeface="Arial"/>
              <a:cs typeface="Arial"/>
            </a:endParaRPr>
          </a:p>
        </p:txBody>
      </p:sp>
      <p:sp>
        <p:nvSpPr>
          <p:cNvPr id="83" name="TextBox 82"/>
          <p:cNvSpPr txBox="1"/>
          <p:nvPr/>
        </p:nvSpPr>
        <p:spPr>
          <a:xfrm>
            <a:off x="5018258" y="3116388"/>
            <a:ext cx="1928733" cy="400110"/>
          </a:xfrm>
          <a:prstGeom prst="rect">
            <a:avLst/>
          </a:prstGeom>
          <a:noFill/>
        </p:spPr>
        <p:txBody>
          <a:bodyPr wrap="none" rtlCol="0">
            <a:spAutoFit/>
          </a:bodyPr>
          <a:lstStyle/>
          <a:p>
            <a:r>
              <a:rPr lang="en-US" sz="2000" dirty="0" smtClean="0">
                <a:latin typeface="Arial"/>
                <a:cs typeface="Arial"/>
              </a:rPr>
              <a:t>motion parallax</a:t>
            </a:r>
            <a:endParaRPr lang="en-US" sz="2000" dirty="0">
              <a:latin typeface="Arial"/>
              <a:cs typeface="Arial"/>
            </a:endParaRPr>
          </a:p>
        </p:txBody>
      </p:sp>
      <p:sp>
        <p:nvSpPr>
          <p:cNvPr id="84" name="TextBox 83"/>
          <p:cNvSpPr txBox="1"/>
          <p:nvPr/>
        </p:nvSpPr>
        <p:spPr>
          <a:xfrm>
            <a:off x="5018258" y="4900296"/>
            <a:ext cx="620683" cy="400110"/>
          </a:xfrm>
          <a:prstGeom prst="rect">
            <a:avLst/>
          </a:prstGeom>
          <a:noFill/>
        </p:spPr>
        <p:txBody>
          <a:bodyPr wrap="none" rtlCol="0">
            <a:spAutoFit/>
          </a:bodyPr>
          <a:lstStyle/>
          <a:p>
            <a:r>
              <a:rPr lang="en-US" sz="2000" dirty="0" smtClean="0">
                <a:latin typeface="Arial"/>
                <a:cs typeface="Arial"/>
              </a:rPr>
              <a:t>blur</a:t>
            </a:r>
            <a:endParaRPr lang="en-US" sz="2000" dirty="0">
              <a:latin typeface="Arial"/>
              <a:cs typeface="Arial"/>
            </a:endParaRPr>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2154</TotalTime>
  <Words>1882</Words>
  <Application>Microsoft Macintosh PowerPoint</Application>
  <PresentationFormat>On-screen Show (4:3)</PresentationFormat>
  <Paragraphs>392</Paragraphs>
  <Slides>63</Slides>
  <Notes>25</Notes>
  <HiddenSlides>0</HiddenSlides>
  <MMClips>5</MMClips>
  <ScaleCrop>false</ScaleCrop>
  <HeadingPairs>
    <vt:vector size="8" baseType="variant">
      <vt:variant>
        <vt:lpstr>Theme</vt:lpstr>
      </vt:variant>
      <vt:variant>
        <vt:i4>1</vt:i4>
      </vt:variant>
      <vt:variant>
        <vt:lpstr>Links</vt:lpstr>
      </vt:variant>
      <vt:variant>
        <vt:i4>9</vt:i4>
      </vt:variant>
      <vt:variant>
        <vt:lpstr>Embedded OLE Servers</vt:lpstr>
      </vt:variant>
      <vt:variant>
        <vt:i4>1</vt:i4>
      </vt:variant>
      <vt:variant>
        <vt:lpstr>Slide Titles</vt:lpstr>
      </vt:variant>
      <vt:variant>
        <vt:i4>63</vt:i4>
      </vt:variant>
    </vt:vector>
  </HeadingPairs>
  <TitlesOfParts>
    <vt:vector size="74" baseType="lpstr">
      <vt:lpstr>Office Theme</vt:lpstr>
      <vt:lpstr>Document1!OLE_LINK1</vt:lpstr>
      <vt:lpstr>Document1!OLE_LINK2</vt:lpstr>
      <vt:lpstr>Document1!OLE_LINK3</vt:lpstr>
      <vt:lpstr>Document1!OLE_LINK1</vt:lpstr>
      <vt:lpstr>Document1!OLE_LINK2</vt:lpstr>
      <vt:lpstr>Document1!OLE_LINK3</vt:lpstr>
      <vt:lpstr>Document1!OLE_LINK1</vt:lpstr>
      <vt:lpstr>Document1!OLE_LINK2</vt:lpstr>
      <vt:lpstr>Document1!OLE_LINK3</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Previous work on triangulation cues and material perception</vt:lpstr>
      <vt:lpstr>Example layers (optimized blending)</vt:lpstr>
      <vt:lpstr>PowerPoint Presentation</vt:lpstr>
      <vt:lpstr>Complex materials</vt:lpstr>
      <vt:lpstr>PowerPoint Presentation</vt:lpstr>
      <vt:lpstr>PowerPoint Presentation</vt:lpstr>
      <vt:lpstr>Optimization: in words (for Marty's benefit)</vt:lpstr>
      <vt:lpstr>Optimized blending technique</vt:lpstr>
      <vt:lpstr>Example layers (linear blending)</vt:lpstr>
      <vt:lpstr>Comparison of results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California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Marty Banks</dc:creator>
  <cp:lastModifiedBy>Rachel Albert</cp:lastModifiedBy>
  <cp:revision>42</cp:revision>
  <dcterms:created xsi:type="dcterms:W3CDTF">2014-11-10T20:13:53Z</dcterms:created>
  <dcterms:modified xsi:type="dcterms:W3CDTF">2015-01-14T14:23:37Z</dcterms:modified>
</cp:coreProperties>
</file>